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64" r:id="rId12"/>
    <p:sldId id="258" r:id="rId13"/>
    <p:sldId id="261" r:id="rId14"/>
    <p:sldId id="262" r:id="rId15"/>
    <p:sldId id="263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DD0AE"/>
    <a:srgbClr val="F7ACA4"/>
    <a:srgbClr val="EBEBEA"/>
    <a:srgbClr val="52565C"/>
    <a:srgbClr val="FED11E"/>
    <a:srgbClr val="FFFFFF"/>
    <a:srgbClr val="778A91"/>
    <a:srgbClr val="D6A300"/>
    <a:srgbClr val="766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89346" autoAdjust="0"/>
  </p:normalViewPr>
  <p:slideViewPr>
    <p:cSldViewPr snapToGrid="0">
      <p:cViewPr varScale="1">
        <p:scale>
          <a:sx n="95" d="100"/>
          <a:sy n="95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269E-59DF-4E10-8794-3037EFE0EA2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AE4A-DF19-47E5-B253-DAD9E9D5C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addition to other resources (ex. </a:t>
            </a:r>
            <a:r>
              <a:rPr lang="en-US" dirty="0" err="1"/>
              <a:t>Youtube</a:t>
            </a:r>
            <a:r>
              <a:rPr lang="en-US" dirty="0"/>
              <a:t>, Facebook, etc.), the National Deer Association’s “Age This!” surveys provide much of the initial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week, results from the previous week’s survey provide two items: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 aged deer photo with explanation of why the decision was made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Statistics on how others voted for the previous week’s survey.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former provides images, its metadata stored within the filename for each image.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latter provides statistics for human prediction accuracy, also collected for each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8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know a priori that computer vision models like </a:t>
            </a:r>
            <a:r>
              <a:rPr lang="en-US" dirty="0" err="1"/>
              <a:t>ResNet</a:t>
            </a:r>
            <a:r>
              <a:rPr lang="en-US" dirty="0"/>
              <a:t> expect square images of 224x224 resolution.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Therefore, initial images are captured, cropped, and formatted to fit the 1:1 aspect ratio requirements.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Cropping is done with respect to the deer’s body, not the antlers or background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forces the model to only consider body composition, dimensions, and pose rather than antler size or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During model execution, Python collects the square-cropped images, interpolating each image to 224x224 (the image size expected by 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Examples of deer in different backgrounds, poses, ages, and locations are shown, illustrating the diversity of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7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dataset is broken into a training, validation, and held-out test set.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training set is broken into five data splits, each referred to as a “fold”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fold is augmented with perfect class balancing and fed to a ResNet-18 model.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models are ensembled together to create a single model.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single model is evaluated via the validation set, and hyperparameters are tuned to optimize the ensemble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tuned ensemble is analyzed using the held-out, non-augmented test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AE4A-DF19-47E5-B253-DAD9E9D5C7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4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98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39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17252" y="151245"/>
            <a:ext cx="5270740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D4AC0-C2D8-4430-ACA3-F671627707DD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257EDC-3F1F-4F69-A0AB-FFBA05D2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9" Type="http://schemas.microsoft.com/office/2007/relationships/hdphoto" Target="../media/hdphoto19.wdp"/><Relationship Id="rId21" Type="http://schemas.microsoft.com/office/2007/relationships/hdphoto" Target="../media/hdphoto10.wdp"/><Relationship Id="rId34" Type="http://schemas.openxmlformats.org/officeDocument/2006/relationships/image" Target="../media/image30.pn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32.png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microsoft.com/office/2007/relationships/hdphoto" Target="../media/hdphoto18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15.png"/><Relationship Id="rId9" Type="http://schemas.microsoft.com/office/2007/relationships/hdphoto" Target="../media/hdphoto4.wdp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microsoft.com/office/2007/relationships/hdphoto" Target="../media/hdphoto13.wdp"/><Relationship Id="rId30" Type="http://schemas.openxmlformats.org/officeDocument/2006/relationships/image" Target="../media/image28.png"/><Relationship Id="rId35" Type="http://schemas.microsoft.com/office/2007/relationships/hdphoto" Target="../media/hdphoto17.wdp"/><Relationship Id="rId8" Type="http://schemas.openxmlformats.org/officeDocument/2006/relationships/image" Target="../media/image17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26" Type="http://schemas.openxmlformats.org/officeDocument/2006/relationships/image" Target="../media/image51.jpg"/><Relationship Id="rId3" Type="http://schemas.openxmlformats.org/officeDocument/2006/relationships/image" Target="../media/image34.png"/><Relationship Id="rId21" Type="http://schemas.openxmlformats.org/officeDocument/2006/relationships/image" Target="../media/image46.png"/><Relationship Id="rId7" Type="http://schemas.microsoft.com/office/2007/relationships/hdphoto" Target="../media/hdphoto21.wdp"/><Relationship Id="rId12" Type="http://schemas.openxmlformats.org/officeDocument/2006/relationships/image" Target="../media/image40.png"/><Relationship Id="rId17" Type="http://schemas.microsoft.com/office/2007/relationships/hdphoto" Target="../media/hdphoto24.wdp"/><Relationship Id="rId25" Type="http://schemas.openxmlformats.org/officeDocument/2006/relationships/image" Target="../media/image50.jp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20" Type="http://schemas.openxmlformats.org/officeDocument/2006/relationships/image" Target="../media/image2.png"/><Relationship Id="rId29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24" Type="http://schemas.openxmlformats.org/officeDocument/2006/relationships/image" Target="../media/image49.jpg"/><Relationship Id="rId5" Type="http://schemas.microsoft.com/office/2007/relationships/hdphoto" Target="../media/hdphoto20.wdp"/><Relationship Id="rId15" Type="http://schemas.microsoft.com/office/2007/relationships/hdphoto" Target="../media/hdphoto23.wdp"/><Relationship Id="rId23" Type="http://schemas.openxmlformats.org/officeDocument/2006/relationships/image" Target="../media/image48.png"/><Relationship Id="rId28" Type="http://schemas.openxmlformats.org/officeDocument/2006/relationships/image" Target="../media/image53.jp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microsoft.com/office/2007/relationships/hdphoto" Target="../media/hdphoto22.wdp"/><Relationship Id="rId14" Type="http://schemas.openxmlformats.org/officeDocument/2006/relationships/image" Target="../media/image42.png"/><Relationship Id="rId22" Type="http://schemas.openxmlformats.org/officeDocument/2006/relationships/image" Target="../media/image47.jpg"/><Relationship Id="rId27" Type="http://schemas.openxmlformats.org/officeDocument/2006/relationships/image" Target="../media/image52.jpg"/><Relationship Id="rId30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Deer Age via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B9F8-1A5D-922C-D18C-F16201EF6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9/25/2025</a:t>
            </a:r>
          </a:p>
        </p:txBody>
      </p:sp>
    </p:spTree>
    <p:extLst>
      <p:ext uri="{BB962C8B-B14F-4D97-AF65-F5344CB8AC3E}">
        <p14:creationId xmlns:p14="http://schemas.microsoft.com/office/powerpoint/2010/main" val="29103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35EC76-E861-183D-30E2-176419A8FB26}"/>
              </a:ext>
            </a:extLst>
          </p:cNvPr>
          <p:cNvGrpSpPr/>
          <p:nvPr/>
        </p:nvGrpSpPr>
        <p:grpSpPr>
          <a:xfrm>
            <a:off x="722491" y="743518"/>
            <a:ext cx="2009955" cy="5955855"/>
            <a:chOff x="722491" y="743518"/>
            <a:chExt cx="2009955" cy="595585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67DB4D7-C1B2-2C06-44B1-3529C7FB90E7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D4D4932-60C1-5816-EF38-286CDF966CEC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F01D6E-9A21-5DC6-0986-055B863083A4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3EAC4D9-7017-310C-EBD6-CF7E2912F92E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9300982-D500-3C37-8588-088AD1D178F0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1015A84-1693-D6F0-8299-5198B827CFBF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pth</a:t>
              </a:r>
              <a:r>
                <a:rPr lang="en-US" sz="1200" dirty="0"/>
                <a:t>)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1A27AA9-5A0F-A03C-D704-CBC6280AAFB7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076493-BCD4-2A13-38CD-B9632E5471A1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27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44122-9F6F-0B15-1B4D-A5725A465AF8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pic>
        <p:nvPicPr>
          <p:cNvPr id="24" name="Picture 23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551FE572-DF79-2E14-5C82-2A632D29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2" y="896417"/>
            <a:ext cx="1797751" cy="1779653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EAEFB1C-87A4-1E68-6963-EDDA65614273}"/>
              </a:ext>
            </a:extLst>
          </p:cNvPr>
          <p:cNvSpPr txBox="1"/>
          <p:nvPr/>
        </p:nvSpPr>
        <p:spPr>
          <a:xfrm>
            <a:off x="872330" y="706374"/>
            <a:ext cx="186601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250116_241016_VA_2p5_NDA</a:t>
            </a:r>
          </a:p>
        </p:txBody>
      </p:sp>
      <p:pic>
        <p:nvPicPr>
          <p:cNvPr id="55" name="Picture 54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AF166890-8B3C-B47E-7E3C-7F5544CE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66" y="896417"/>
            <a:ext cx="1775638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8BDFB9-7D2D-E8B9-6EA9-A915452E896A}"/>
              </a:ext>
            </a:extLst>
          </p:cNvPr>
          <p:cNvSpPr txBox="1"/>
          <p:nvPr/>
        </p:nvSpPr>
        <p:spPr>
          <a:xfrm>
            <a:off x="2893780" y="706374"/>
            <a:ext cx="1824811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240723_241107_KS_4p5_NDA</a:t>
            </a:r>
          </a:p>
        </p:txBody>
      </p:sp>
      <p:pic>
        <p:nvPicPr>
          <p:cNvPr id="54" name="Picture 53" descr="A deer with antlers standing in a field&#10;&#10;AI-generated content may be incorrect.">
            <a:extLst>
              <a:ext uri="{FF2B5EF4-FFF2-40B4-BE49-F238E27FC236}">
                <a16:creationId xmlns:a16="http://schemas.microsoft.com/office/drawing/2014/main" id="{934B2822-CF43-622C-282C-DF3AE0EE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22" y="896417"/>
            <a:ext cx="1771022" cy="1780668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D50F7D8-19F4-07E3-78F7-72C6FDAE2438}"/>
              </a:ext>
            </a:extLst>
          </p:cNvPr>
          <p:cNvSpPr txBox="1"/>
          <p:nvPr/>
        </p:nvSpPr>
        <p:spPr>
          <a:xfrm>
            <a:off x="4888858" y="706374"/>
            <a:ext cx="183634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250202_230916_KY_3p5_NDA</a:t>
            </a:r>
          </a:p>
        </p:txBody>
      </p:sp>
      <p:pic>
        <p:nvPicPr>
          <p:cNvPr id="52" name="Picture 51" descr="A deer with antlers standing in a grassy field&#10;&#10;AI-generated content may be incorrect.">
            <a:extLst>
              <a:ext uri="{FF2B5EF4-FFF2-40B4-BE49-F238E27FC236}">
                <a16:creationId xmlns:a16="http://schemas.microsoft.com/office/drawing/2014/main" id="{7FBEB569-749D-362A-A6BB-A65B691E4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" y="2944651"/>
            <a:ext cx="1793069" cy="178175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BF3377E-E0D5-4D25-0D71-EBEEAA777A6C}"/>
              </a:ext>
            </a:extLst>
          </p:cNvPr>
          <p:cNvSpPr txBox="1"/>
          <p:nvPr/>
        </p:nvSpPr>
        <p:spPr>
          <a:xfrm>
            <a:off x="859145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250521_240909_WV_4p5_NDA</a:t>
            </a:r>
          </a:p>
        </p:txBody>
      </p:sp>
      <p:pic>
        <p:nvPicPr>
          <p:cNvPr id="51" name="Picture 50" descr="A deer eating grass in the grass&#10;&#10;AI-generated content may be incorrect.">
            <a:extLst>
              <a:ext uri="{FF2B5EF4-FFF2-40B4-BE49-F238E27FC236}">
                <a16:creationId xmlns:a16="http://schemas.microsoft.com/office/drawing/2014/main" id="{FC042358-6475-926C-D78D-2905BC638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2944651"/>
            <a:ext cx="1779654" cy="1781751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01E5E9E-55EB-7B7A-0153-9787F77F72C1}"/>
              </a:ext>
            </a:extLst>
          </p:cNvPr>
          <p:cNvSpPr txBox="1"/>
          <p:nvPr/>
        </p:nvSpPr>
        <p:spPr>
          <a:xfrm>
            <a:off x="2897076" y="2749970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241219_241012_TX_3p5_NDA</a:t>
            </a:r>
          </a:p>
        </p:txBody>
      </p:sp>
      <p:pic>
        <p:nvPicPr>
          <p:cNvPr id="50" name="Picture 49" descr="A deer in a field&#10;&#10;AI-generated content may be incorrect.">
            <a:extLst>
              <a:ext uri="{FF2B5EF4-FFF2-40B4-BE49-F238E27FC236}">
                <a16:creationId xmlns:a16="http://schemas.microsoft.com/office/drawing/2014/main" id="{767C412C-A38F-BADF-C5CE-7B6DC7555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2944194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2E1B5C4-46D2-1D48-09E5-31F32F6D0F1C}"/>
              </a:ext>
            </a:extLst>
          </p:cNvPr>
          <p:cNvSpPr txBox="1"/>
          <p:nvPr/>
        </p:nvSpPr>
        <p:spPr>
          <a:xfrm>
            <a:off x="4860840" y="2749970"/>
            <a:ext cx="1892384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250707_240918_WV_4p5_NDA</a:t>
            </a:r>
          </a:p>
        </p:txBody>
      </p:sp>
      <p:pic>
        <p:nvPicPr>
          <p:cNvPr id="46" name="Picture 45" descr="A deer in a field&#10;&#10;AI-generated content may be incorrect.">
            <a:extLst>
              <a:ext uri="{FF2B5EF4-FFF2-40B4-BE49-F238E27FC236}">
                <a16:creationId xmlns:a16="http://schemas.microsoft.com/office/drawing/2014/main" id="{435278DB-4513-9BD0-575A-F1976B960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5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40FE8EC-4C3E-8541-FEB6-E772CC07550E}"/>
              </a:ext>
            </a:extLst>
          </p:cNvPr>
          <p:cNvSpPr txBox="1"/>
          <p:nvPr/>
        </p:nvSpPr>
        <p:spPr>
          <a:xfrm>
            <a:off x="896228" y="4816796"/>
            <a:ext cx="1818218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250603_241113_TX_3p5_NDA</a:t>
            </a:r>
          </a:p>
        </p:txBody>
      </p:sp>
      <p:pic>
        <p:nvPicPr>
          <p:cNvPr id="45" name="Picture 44" descr="A deer with antlers standing in grass&#10;&#10;AI-generated content may be incorrect.">
            <a:extLst>
              <a:ext uri="{FF2B5EF4-FFF2-40B4-BE49-F238E27FC236}">
                <a16:creationId xmlns:a16="http://schemas.microsoft.com/office/drawing/2014/main" id="{2012EBE1-34FB-85D9-4F0E-B0ED0B25B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8" y="5012496"/>
            <a:ext cx="1779655" cy="1779652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D4D5EEE-1EE9-3007-B91D-571E5C6E95A0}"/>
              </a:ext>
            </a:extLst>
          </p:cNvPr>
          <p:cNvSpPr txBox="1"/>
          <p:nvPr/>
        </p:nvSpPr>
        <p:spPr>
          <a:xfrm>
            <a:off x="2902021" y="4816796"/>
            <a:ext cx="1808330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250803_240708_IN_4p5_NDA</a:t>
            </a:r>
          </a:p>
        </p:txBody>
      </p:sp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42773973-4519-7569-2C95-72463A2AF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0" y="5010990"/>
            <a:ext cx="1782665" cy="178266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AA50ACE-7CB5-6995-E1B3-9F629F364E72}"/>
              </a:ext>
            </a:extLst>
          </p:cNvPr>
          <p:cNvSpPr txBox="1"/>
          <p:nvPr/>
        </p:nvSpPr>
        <p:spPr>
          <a:xfrm>
            <a:off x="4902868" y="4816796"/>
            <a:ext cx="1808329" cy="23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250906_250713_IN_3p5_NDA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9FBF8C8-8124-1FF0-52DE-D3DE005EE42B}"/>
              </a:ext>
            </a:extLst>
          </p:cNvPr>
          <p:cNvSpPr txBox="1"/>
          <p:nvPr/>
        </p:nvSpPr>
        <p:spPr>
          <a:xfrm>
            <a:off x="7365056" y="410325"/>
            <a:ext cx="44992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6600"/>
                </a:solidFill>
              </a:rPr>
              <a:t>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250202_230916_KY_3p5_NDA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 (YY-MM-DD)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3B574CB-43A4-1E2C-CEE3-75FB0F1DAC1B}"/>
              </a:ext>
            </a:extLst>
          </p:cNvPr>
          <p:cNvSpPr/>
          <p:nvPr/>
        </p:nvSpPr>
        <p:spPr>
          <a:xfrm>
            <a:off x="7610475" y="716080"/>
            <a:ext cx="666750" cy="181789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1D97081-E32B-9232-C094-2AFDCF922767}"/>
              </a:ext>
            </a:extLst>
          </p:cNvPr>
          <p:cNvSpPr/>
          <p:nvPr/>
        </p:nvSpPr>
        <p:spPr>
          <a:xfrm>
            <a:off x="8350250" y="715933"/>
            <a:ext cx="666750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110240F-B53C-3590-A40E-04D952CCBD46}"/>
              </a:ext>
            </a:extLst>
          </p:cNvPr>
          <p:cNvSpPr/>
          <p:nvPr/>
        </p:nvSpPr>
        <p:spPr>
          <a:xfrm>
            <a:off x="9093200" y="715933"/>
            <a:ext cx="230691" cy="181789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D8E0DA8-A4E3-C677-80C1-B26CA3608827}"/>
              </a:ext>
            </a:extLst>
          </p:cNvPr>
          <p:cNvSpPr/>
          <p:nvPr/>
        </p:nvSpPr>
        <p:spPr>
          <a:xfrm>
            <a:off x="9403266" y="715933"/>
            <a:ext cx="363034" cy="181789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31780BB-40DA-E49C-7ECF-8EE0B1519254}"/>
              </a:ext>
            </a:extLst>
          </p:cNvPr>
          <p:cNvSpPr/>
          <p:nvPr/>
        </p:nvSpPr>
        <p:spPr>
          <a:xfrm>
            <a:off x="9857290" y="715933"/>
            <a:ext cx="436059" cy="18178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4C340-3D46-488C-3E85-690D5752F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48982"/>
              </p:ext>
            </p:extLst>
          </p:nvPr>
        </p:nvGraphicFramePr>
        <p:xfrm>
          <a:off x="3148642" y="5843758"/>
          <a:ext cx="811466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160240881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79311431"/>
                    </a:ext>
                  </a:extLst>
                </a:gridCol>
                <a:gridCol w="889317">
                  <a:extLst>
                    <a:ext uri="{9D8B030D-6E8A-4147-A177-3AD203B41FA5}">
                      <a16:colId xmlns:a16="http://schemas.microsoft.com/office/drawing/2014/main" val="41337911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3311541417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35314876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195828005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205303593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4109123996"/>
                    </a:ext>
                  </a:extLst>
                </a:gridCol>
              </a:tblGrid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37898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7/2/25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244 x 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trailcam_ensemble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15124"/>
                  </a:ext>
                </a:extLst>
              </a:tr>
              <a:tr h="2058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9/18/25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EfficientNet-B5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 x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BW /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251809_enb5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6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3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378-B5DF-9BD3-8ECA-7A27EB3CC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41" y="4295954"/>
            <a:ext cx="8915399" cy="835109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images</a:t>
            </a:r>
          </a:p>
        </p:txBody>
      </p:sp>
    </p:spTree>
    <p:extLst>
      <p:ext uri="{BB962C8B-B14F-4D97-AF65-F5344CB8AC3E}">
        <p14:creationId xmlns:p14="http://schemas.microsoft.com/office/powerpoint/2010/main" val="26709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11970F-782F-E3C9-2508-3C7D4F4AABA8}"/>
              </a:ext>
            </a:extLst>
          </p:cNvPr>
          <p:cNvGrpSpPr/>
          <p:nvPr/>
        </p:nvGrpSpPr>
        <p:grpSpPr>
          <a:xfrm>
            <a:off x="761578" y="1490662"/>
            <a:ext cx="11235264" cy="3990976"/>
            <a:chOff x="761578" y="1490662"/>
            <a:chExt cx="11235264" cy="39909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48A1CA-A7FC-967B-09FA-A8507B09DE14}"/>
                </a:ext>
              </a:extLst>
            </p:cNvPr>
            <p:cNvSpPr/>
            <p:nvPr/>
          </p:nvSpPr>
          <p:spPr>
            <a:xfrm>
              <a:off x="761578" y="3168650"/>
              <a:ext cx="1526538" cy="635000"/>
            </a:xfrm>
            <a:prstGeom prst="roundRect">
              <a:avLst>
                <a:gd name="adj" fmla="val 14167"/>
              </a:avLst>
            </a:prstGeom>
            <a:solidFill>
              <a:srgbClr val="C1E5F5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</a:t>
              </a:r>
            </a:p>
            <a:p>
              <a:pPr algn="ctr"/>
              <a:r>
                <a:rPr lang="en-US" sz="1200" dirty="0"/>
                <a:t>224 x 224 x 3</a:t>
              </a:r>
            </a:p>
            <a:p>
              <a:pPr algn="ctr"/>
              <a:r>
                <a:rPr lang="en-US" sz="1200" dirty="0"/>
                <a:t>Deer image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BCE65-620B-008A-C4E1-85293D5A62D9}"/>
                </a:ext>
              </a:extLst>
            </p:cNvPr>
            <p:cNvSpPr/>
            <p:nvPr/>
          </p:nvSpPr>
          <p:spPr>
            <a:xfrm>
              <a:off x="8508407" y="3168650"/>
              <a:ext cx="1668354" cy="635000"/>
            </a:xfrm>
            <a:prstGeom prst="roundRect">
              <a:avLst>
                <a:gd name="adj" fmla="val 14167"/>
              </a:avLst>
            </a:prstGeom>
            <a:solidFill>
              <a:srgbClr val="D7DBE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Ensemble Agg.</a:t>
              </a:r>
            </a:p>
            <a:p>
              <a:pPr algn="ctr"/>
              <a:r>
                <a:rPr lang="en-US" sz="1200" dirty="0"/>
                <a:t>SoftMax average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04868-FA41-405E-EECA-BBA05052088B}"/>
                </a:ext>
              </a:extLst>
            </p:cNvPr>
            <p:cNvSpPr/>
            <p:nvPr/>
          </p:nvSpPr>
          <p:spPr>
            <a:xfrm>
              <a:off x="10586721" y="3168650"/>
              <a:ext cx="1410121" cy="635000"/>
            </a:xfrm>
            <a:prstGeom prst="roundRect">
              <a:avLst>
                <a:gd name="adj" fmla="val 14167"/>
              </a:avLst>
            </a:prstGeom>
            <a:solidFill>
              <a:srgbClr val="F3E5F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Final Prediction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7C1BBA9-ACAC-62F7-8AA0-7B559FDFCA0D}"/>
                </a:ext>
              </a:extLst>
            </p:cNvPr>
            <p:cNvGrpSpPr/>
            <p:nvPr/>
          </p:nvGrpSpPr>
          <p:grpSpPr>
            <a:xfrm>
              <a:off x="2698074" y="2747169"/>
              <a:ext cx="1526539" cy="1477962"/>
              <a:chOff x="2698074" y="3013075"/>
              <a:chExt cx="1526539" cy="147796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671B77-4261-151C-3681-B6A4067B1640}"/>
                  </a:ext>
                </a:extLst>
              </p:cNvPr>
              <p:cNvSpPr/>
              <p:nvPr/>
            </p:nvSpPr>
            <p:spPr>
              <a:xfrm>
                <a:off x="2698075" y="3013075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rgbClr val="D6A3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E1447-FFA2-D65A-3F35-7FC721B66981}"/>
                  </a:ext>
                </a:extLst>
              </p:cNvPr>
              <p:cNvSpPr/>
              <p:nvPr/>
            </p:nvSpPr>
            <p:spPr>
              <a:xfrm>
                <a:off x="2698074" y="3856037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FF2DF"/>
              </a:solidFill>
              <a:ln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Flipped image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59244-D5D3-603E-495B-4611DE43E513}"/>
                </a:ext>
              </a:extLst>
            </p:cNvPr>
            <p:cNvGrpSpPr/>
            <p:nvPr/>
          </p:nvGrpSpPr>
          <p:grpSpPr>
            <a:xfrm>
              <a:off x="4634571" y="1490662"/>
              <a:ext cx="1526960" cy="3990976"/>
              <a:chOff x="4634571" y="1490662"/>
              <a:chExt cx="1526960" cy="39909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246D104-B0F8-DCF1-207B-54D71A58C1AE}"/>
                  </a:ext>
                </a:extLst>
              </p:cNvPr>
              <p:cNvSpPr/>
              <p:nvPr/>
            </p:nvSpPr>
            <p:spPr>
              <a:xfrm>
                <a:off x="4634993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1</a:t>
                </a:r>
              </a:p>
              <a:p>
                <a:pPr algn="ctr"/>
                <a:r>
                  <a:rPr lang="en-US" sz="1200" dirty="0"/>
                  <a:t>Fold 1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597AC66-18E6-1785-8554-865667C92E65}"/>
                  </a:ext>
                </a:extLst>
              </p:cNvPr>
              <p:cNvSpPr/>
              <p:nvPr/>
            </p:nvSpPr>
            <p:spPr>
              <a:xfrm>
                <a:off x="4634993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2</a:t>
                </a:r>
              </a:p>
              <a:p>
                <a:pPr algn="ctr"/>
                <a:r>
                  <a:rPr lang="en-US" sz="1200" dirty="0"/>
                  <a:t>Fold 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09667C-EBEF-CBFF-3B41-C6E68182B9A3}"/>
                  </a:ext>
                </a:extLst>
              </p:cNvPr>
              <p:cNvSpPr/>
              <p:nvPr/>
            </p:nvSpPr>
            <p:spPr>
              <a:xfrm>
                <a:off x="4634571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3</a:t>
                </a:r>
              </a:p>
              <a:p>
                <a:pPr algn="ctr"/>
                <a:r>
                  <a:rPr lang="en-US" sz="1200" dirty="0"/>
                  <a:t>Fold 3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1752ACF-F2BB-8B44-01CC-F746F043795E}"/>
                  </a:ext>
                </a:extLst>
              </p:cNvPr>
              <p:cNvSpPr/>
              <p:nvPr/>
            </p:nvSpPr>
            <p:spPr>
              <a:xfrm>
                <a:off x="4634571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4</a:t>
                </a:r>
              </a:p>
              <a:p>
                <a:pPr algn="ctr"/>
                <a:r>
                  <a:rPr lang="en-US" sz="1200" dirty="0"/>
                  <a:t>Fold 4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4E8D8CE-F202-EE81-87AB-BCFF2897FDED}"/>
                  </a:ext>
                </a:extLst>
              </p:cNvPr>
              <p:cNvSpPr/>
              <p:nvPr/>
            </p:nvSpPr>
            <p:spPr>
              <a:xfrm>
                <a:off x="4634571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C7E7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ResNet-18</a:t>
                </a:r>
              </a:p>
              <a:p>
                <a:pPr algn="ctr"/>
                <a:r>
                  <a:rPr lang="en-US" sz="1200" dirty="0"/>
                  <a:t>Model 5</a:t>
                </a:r>
              </a:p>
              <a:p>
                <a:pPr algn="ctr"/>
                <a:r>
                  <a:rPr lang="en-US" sz="1200" dirty="0"/>
                  <a:t>Fold 5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42841B-E5AC-5F4A-1B78-EC82AE1E8543}"/>
                </a:ext>
              </a:extLst>
            </p:cNvPr>
            <p:cNvGrpSpPr/>
            <p:nvPr/>
          </p:nvGrpSpPr>
          <p:grpSpPr>
            <a:xfrm>
              <a:off x="6571489" y="1490662"/>
              <a:ext cx="1526960" cy="3990976"/>
              <a:chOff x="6571489" y="1490662"/>
              <a:chExt cx="1526960" cy="399097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02BC3FE-A394-C6E4-B1A9-79148A70E39A}"/>
                  </a:ext>
                </a:extLst>
              </p:cNvPr>
              <p:cNvSpPr/>
              <p:nvPr/>
            </p:nvSpPr>
            <p:spPr>
              <a:xfrm>
                <a:off x="6571911" y="1490662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1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BC718BF-AB22-17CF-AA26-4F1EA649C1AC}"/>
                  </a:ext>
                </a:extLst>
              </p:cNvPr>
              <p:cNvSpPr/>
              <p:nvPr/>
            </p:nvSpPr>
            <p:spPr>
              <a:xfrm>
                <a:off x="6571911" y="2329656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2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0CF76B-5A62-1FE3-151D-20AE81A532E3}"/>
                  </a:ext>
                </a:extLst>
              </p:cNvPr>
              <p:cNvSpPr/>
              <p:nvPr/>
            </p:nvSpPr>
            <p:spPr>
              <a:xfrm>
                <a:off x="6571489" y="3168650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3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AFA62A9-0EF6-1BED-EEC4-474410283F10}"/>
                  </a:ext>
                </a:extLst>
              </p:cNvPr>
              <p:cNvSpPr/>
              <p:nvPr/>
            </p:nvSpPr>
            <p:spPr>
              <a:xfrm>
                <a:off x="6571489" y="4007644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4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8405E1-B27C-805E-3904-14BDBF8C504F}"/>
                  </a:ext>
                </a:extLst>
              </p:cNvPr>
              <p:cNvSpPr/>
              <p:nvPr/>
            </p:nvSpPr>
            <p:spPr>
              <a:xfrm>
                <a:off x="6571489" y="4846638"/>
                <a:ext cx="1526538" cy="635000"/>
              </a:xfrm>
              <a:prstGeom prst="roundRect">
                <a:avLst>
                  <a:gd name="adj" fmla="val 14167"/>
                </a:avLst>
              </a:prstGeom>
              <a:solidFill>
                <a:srgbClr val="FDF1C4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Model 5 TTA (Original + Flip) </a:t>
                </a:r>
                <a:r>
                  <a:rPr lang="en-US" sz="1200" dirty="0">
                    <a:sym typeface="Wingdings" panose="05000000000000000000" pitchFamily="2" charset="2"/>
                  </a:rPr>
                  <a:t> Avg. Prediction</a:t>
                </a:r>
                <a:endParaRPr lang="en-US" sz="1200" dirty="0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9A5966-E505-CC87-13F3-EBCDC910D4A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88116" y="3064669"/>
              <a:ext cx="409959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44AEA59-7A17-38F9-DDF7-D8B38B9E72C0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2288116" y="3486150"/>
              <a:ext cx="409958" cy="421481"/>
            </a:xfrm>
            <a:prstGeom prst="bentConnector3">
              <a:avLst/>
            </a:prstGeom>
            <a:ln w="127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328381-F69F-5EE5-93DE-79C1F69F2DE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4224613" y="1808162"/>
              <a:ext cx="410380" cy="125650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CAAC72-3829-56B4-9630-D8C0548A0E57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4224613" y="2647156"/>
              <a:ext cx="410380" cy="41751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BB92EE-1D9B-5AE8-355C-3F12B73C014B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4224613" y="3064669"/>
              <a:ext cx="409958" cy="4214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E9BEA3-2BBC-FA16-F12C-E9089D6441D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4224613" y="3064669"/>
              <a:ext cx="409958" cy="12604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26BD7BC-CCBF-BE0C-6781-27FCB0FF90E1}"/>
                </a:ext>
              </a:extLst>
            </p:cNvPr>
            <p:cNvCxnSpPr>
              <a:cxnSpLocks/>
              <a:stCxn id="6" idx="3"/>
              <a:endCxn id="19" idx="1"/>
            </p:cNvCxnSpPr>
            <p:nvPr/>
          </p:nvCxnSpPr>
          <p:spPr>
            <a:xfrm>
              <a:off x="4224613" y="3064669"/>
              <a:ext cx="409958" cy="209946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131BAF0-BCAC-D1AE-624E-367C67659B0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4224612" y="1808162"/>
              <a:ext cx="410381" cy="209946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BE426F-CC21-6381-57B2-DAA1EDE7E25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4612" y="2647156"/>
              <a:ext cx="410381" cy="12604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0A0B844-6062-39D7-07F4-6469CB1629B6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4224612" y="3486150"/>
              <a:ext cx="409959" cy="421481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D257429-7CF6-88A0-7F27-4BF7DAA41C4D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4224612" y="3907631"/>
              <a:ext cx="409959" cy="4175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51F520-1290-9525-2645-DC1798D2A4B1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4224612" y="3907631"/>
              <a:ext cx="409959" cy="125650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748796D-7C5C-1639-6E55-BC49A1F12C32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>
              <a:off x="6161531" y="1808162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62E922-B03B-3E63-3ACE-C905B3BA11C5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6161531" y="2647156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2850A8D-5480-ECE3-B885-1EDC2AD4B4F8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6161109" y="3486150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FAC98B-4BA1-9F1E-38CE-7DD67A932111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6161109" y="4325144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AAE0FD1-2F77-0DEE-5F36-5C2E170D0EAE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6161109" y="5164138"/>
              <a:ext cx="41038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B513DAF-DAFD-7A9C-FA7C-9326015553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8098449" y="1808162"/>
              <a:ext cx="409958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53DBCDD-781D-0B7A-75F6-2FE0D59C67C6}"/>
                </a:ext>
              </a:extLst>
            </p:cNvPr>
            <p:cNvCxnSpPr>
              <a:cxnSpLocks/>
              <a:stCxn id="21" idx="3"/>
              <a:endCxn id="11" idx="1"/>
            </p:cNvCxnSpPr>
            <p:nvPr/>
          </p:nvCxnSpPr>
          <p:spPr>
            <a:xfrm>
              <a:off x="8098449" y="2647156"/>
              <a:ext cx="409958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85DEE1-459D-80DF-C0C5-8763F0101E94}"/>
                </a:ext>
              </a:extLst>
            </p:cNvPr>
            <p:cNvCxnSpPr>
              <a:cxnSpLocks/>
              <a:stCxn id="22" idx="3"/>
              <a:endCxn id="11" idx="1"/>
            </p:cNvCxnSpPr>
            <p:nvPr/>
          </p:nvCxnSpPr>
          <p:spPr>
            <a:xfrm>
              <a:off x="8098027" y="3486150"/>
              <a:ext cx="410380" cy="0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1BF62B5-650C-97DD-3BDC-EF3CD4950D54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8098027" y="3486150"/>
              <a:ext cx="410380" cy="838994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67181D-433E-22E4-0E8A-680FB7CED98D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 flipV="1">
              <a:off x="8098027" y="3486150"/>
              <a:ext cx="410380" cy="1677988"/>
            </a:xfrm>
            <a:prstGeom prst="straightConnector1">
              <a:avLst/>
            </a:prstGeom>
            <a:ln>
              <a:solidFill>
                <a:srgbClr val="BCB8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D2C1D74-BB43-7DB7-B7E1-53B28DA754A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0176761" y="3486150"/>
              <a:ext cx="409960" cy="0"/>
            </a:xfrm>
            <a:prstGeom prst="straightConnector1">
              <a:avLst/>
            </a:prstGeom>
            <a:ln>
              <a:solidFill>
                <a:srgbClr val="525F8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31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F46DCE-27D4-83E0-6EF8-917AA6E0848C}"/>
              </a:ext>
            </a:extLst>
          </p:cNvPr>
          <p:cNvCxnSpPr/>
          <p:nvPr/>
        </p:nvCxnSpPr>
        <p:spPr>
          <a:xfrm>
            <a:off x="1943100" y="6604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465A68-E59C-5ABE-EF27-B1DFE5D6C191}"/>
              </a:ext>
            </a:extLst>
          </p:cNvPr>
          <p:cNvCxnSpPr/>
          <p:nvPr/>
        </p:nvCxnSpPr>
        <p:spPr>
          <a:xfrm>
            <a:off x="622300" y="6858000"/>
            <a:ext cx="92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35FECA-13C6-B7F5-3DF1-2B8BA51884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0A8C6F3-247C-A51C-174E-B02B8A7972EC}"/>
              </a:ext>
            </a:extLst>
          </p:cNvPr>
          <p:cNvGrpSpPr/>
          <p:nvPr/>
        </p:nvGrpSpPr>
        <p:grpSpPr>
          <a:xfrm>
            <a:off x="1370093" y="633412"/>
            <a:ext cx="9451814" cy="5591176"/>
            <a:chOff x="596474" y="955188"/>
            <a:chExt cx="9467962" cy="5600729"/>
          </a:xfrm>
        </p:grpSpPr>
        <p:pic>
          <p:nvPicPr>
            <p:cNvPr id="95" name="Picture 94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34A1C7B-CE62-4F22-F176-ACF575B6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4" y="955188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Picture 96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1720364C-2AA3-1D3A-A794-DB06C1E8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861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8" name="Picture 97" descr="A deer standing in the grass&#10;&#10;AI-generated content may be incorrect.">
              <a:extLst>
                <a:ext uri="{FF2B5EF4-FFF2-40B4-BE49-F238E27FC236}">
                  <a16:creationId xmlns:a16="http://schemas.microsoft.com/office/drawing/2014/main" id="{FC547985-7A2F-2BEA-5A97-30819996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45" y="5156110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0" name="Picture 9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19AAD196-8033-5284-B4A2-534077D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35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1" name="Picture 100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FED324E6-770B-D2A1-6AC8-25FEAB5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65" y="5156110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3" name="Picture 102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261FCC88-EA23-24C8-56D9-7C9CD20C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80" y="3749432"/>
              <a:ext cx="1399807" cy="139980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4" name="Picture 10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3EA5D286-F04C-BD1B-1EDF-1C63584F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68" y="3749434"/>
              <a:ext cx="1395653" cy="13989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6" name="Picture 105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24264785-22D6-99F5-FADB-36C64861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8" y="3749434"/>
              <a:ext cx="1396317" cy="139631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7" name="Picture 106" descr="A deer in a field&#10;&#10;AI-generated content may be incorrect.">
              <a:extLst>
                <a:ext uri="{FF2B5EF4-FFF2-40B4-BE49-F238E27FC236}">
                  <a16:creationId xmlns:a16="http://schemas.microsoft.com/office/drawing/2014/main" id="{CE696A7C-9553-62E7-FE15-DFA76831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6" y="374943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09" name="Picture 108" descr="A deer standing in grass&#10;&#10;AI-generated content may be incorrect.">
              <a:extLst>
                <a:ext uri="{FF2B5EF4-FFF2-40B4-BE49-F238E27FC236}">
                  <a16:creationId xmlns:a16="http://schemas.microsoft.com/office/drawing/2014/main" id="{E2DAFF90-3547-973A-7EDE-42407634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60" y="2350754"/>
              <a:ext cx="1396078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0" name="Picture 109" descr="A deer in a field&#10;&#10;AI-generated content may be incorrect.">
              <a:extLst>
                <a:ext uri="{FF2B5EF4-FFF2-40B4-BE49-F238E27FC236}">
                  <a16:creationId xmlns:a16="http://schemas.microsoft.com/office/drawing/2014/main" id="{8DB6D266-D621-D15C-A638-071CEDDD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852" y="2350754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1" name="Picture 110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103B525-A983-5F3F-A545-9E12D7B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011" y="2350754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2" name="Picture 111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91D8384D-8E3D-19D3-607C-40DE246F1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1" y="2350754"/>
              <a:ext cx="1406842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3" name="Picture 112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F070AE78-003B-D081-CFE8-56FAEFC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291" y="955188"/>
              <a:ext cx="1396317" cy="1397962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4" name="Picture 11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B029F2F5-7B7F-4A3F-3D7F-F16096B9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62" y="955188"/>
              <a:ext cx="1399685" cy="1397113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5" name="Picture 11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57BAE6DD-E98E-5477-1DB2-A927A285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34" y="955188"/>
              <a:ext cx="1398680" cy="139868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6" name="Picture 115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CA73F18F-6516-3E78-9D3B-4C6AC1B7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10" y="955188"/>
              <a:ext cx="1383468" cy="1381125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7" name="Picture 116" descr="A deer eating grass in the woods&#10;&#10;AI-generated content may be incorrect.">
              <a:extLst>
                <a:ext uri="{FF2B5EF4-FFF2-40B4-BE49-F238E27FC236}">
                  <a16:creationId xmlns:a16="http://schemas.microsoft.com/office/drawing/2014/main" id="{C592712E-6AFB-0EC0-6569-FD4ACDEA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2338656"/>
              <a:ext cx="1383468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8" name="Picture 1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3F4E76-3306-170F-EB1B-D85C1C0B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809" y="2340999"/>
              <a:ext cx="1385811" cy="1385811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119" name="Picture 118" descr="A deer with antlers standing in tall grass&#10;&#10;AI-generated content may be incorrect.">
              <a:extLst>
                <a:ext uri="{FF2B5EF4-FFF2-40B4-BE49-F238E27FC236}">
                  <a16:creationId xmlns:a16="http://schemas.microsoft.com/office/drawing/2014/main" id="{A2123F68-2F60-9939-2637-7D0C15E5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artisticLightScree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25" y="955189"/>
              <a:ext cx="1385811" cy="1383468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3212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86D0E0F-E715-A204-E410-6B17059F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5087317" y="732602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A close up of a jaw&#10;&#10;AI-generated content may be incorrect.">
            <a:extLst>
              <a:ext uri="{FF2B5EF4-FFF2-40B4-BE49-F238E27FC236}">
                <a16:creationId xmlns:a16="http://schemas.microsoft.com/office/drawing/2014/main" id="{5395084F-1741-F1F6-9BF4-720770C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5903027" y="1049809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A deer walking in the dark&#10;&#10;AI-generated content may be incorrect.">
            <a:extLst>
              <a:ext uri="{FF2B5EF4-FFF2-40B4-BE49-F238E27FC236}">
                <a16:creationId xmlns:a16="http://schemas.microsoft.com/office/drawing/2014/main" id="{BE79F2BE-54A3-BBBF-473B-07D149484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1" r="18958"/>
          <a:stretch/>
        </p:blipFill>
        <p:spPr>
          <a:xfrm>
            <a:off x="8175292" y="732601"/>
            <a:ext cx="933606" cy="93360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 descr="A close up of a jaw&#10;&#10;AI-generated content may be incorrect.">
            <a:extLst>
              <a:ext uri="{FF2B5EF4-FFF2-40B4-BE49-F238E27FC236}">
                <a16:creationId xmlns:a16="http://schemas.microsoft.com/office/drawing/2014/main" id="{2239A5CE-16A2-686A-AF20-7726BFB3B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r="6966"/>
          <a:stretch/>
        </p:blipFill>
        <p:spPr>
          <a:xfrm>
            <a:off x="9008292" y="1046554"/>
            <a:ext cx="1164169" cy="6639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40DA6-03DD-E6F2-0B19-7348E05DD28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84673" y="3027709"/>
            <a:ext cx="2009955" cy="72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C6D5A-F788-BBC5-17BC-D17CA3083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293" y="2796930"/>
            <a:ext cx="1984555" cy="11819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B6FC76A-8E6C-E7AF-C13B-F99CA372DE5C}"/>
              </a:ext>
            </a:extLst>
          </p:cNvPr>
          <p:cNvGrpSpPr/>
          <p:nvPr/>
        </p:nvGrpSpPr>
        <p:grpSpPr>
          <a:xfrm>
            <a:off x="7067196" y="2239044"/>
            <a:ext cx="1024892" cy="926071"/>
            <a:chOff x="2429496" y="3052807"/>
            <a:chExt cx="1024892" cy="926071"/>
          </a:xfrm>
        </p:grpSpPr>
        <p:pic>
          <p:nvPicPr>
            <p:cNvPr id="9" name="Picture 6" descr="Dropbox Icon File #63950 - Free Icons Library">
              <a:extLst>
                <a:ext uri="{FF2B5EF4-FFF2-40B4-BE49-F238E27FC236}">
                  <a16:creationId xmlns:a16="http://schemas.microsoft.com/office/drawing/2014/main" id="{466E8657-E2F2-2C3F-A549-BD2D307D30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4629" r="14471" b="30631"/>
            <a:stretch/>
          </p:blipFill>
          <p:spPr bwMode="auto">
            <a:xfrm>
              <a:off x="2429496" y="3052807"/>
              <a:ext cx="1024892" cy="92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4DDF2949-0282-B37E-B5C7-1976CE4D6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 r="516" b="7035"/>
            <a:stretch>
              <a:fillRect/>
            </a:stretch>
          </p:blipFill>
          <p:spPr bwMode="auto">
            <a:xfrm>
              <a:off x="2716750" y="3136128"/>
              <a:ext cx="455445" cy="470804"/>
            </a:xfrm>
            <a:custGeom>
              <a:avLst/>
              <a:gdLst>
                <a:gd name="connsiteX0" fmla="*/ 0 w 1552754"/>
                <a:gd name="connsiteY0" fmla="*/ 0 h 1605119"/>
                <a:gd name="connsiteX1" fmla="*/ 1552754 w 1552754"/>
                <a:gd name="connsiteY1" fmla="*/ 0 h 1605119"/>
                <a:gd name="connsiteX2" fmla="*/ 1552754 w 1552754"/>
                <a:gd name="connsiteY2" fmla="*/ 1122040 h 1605119"/>
                <a:gd name="connsiteX3" fmla="*/ 776377 w 1552754"/>
                <a:gd name="connsiteY3" fmla="*/ 1605119 h 1605119"/>
                <a:gd name="connsiteX4" fmla="*/ 0 w 1552754"/>
                <a:gd name="connsiteY4" fmla="*/ 113066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54" h="1605119">
                  <a:moveTo>
                    <a:pt x="0" y="0"/>
                  </a:moveTo>
                  <a:lnTo>
                    <a:pt x="1552754" y="0"/>
                  </a:lnTo>
                  <a:lnTo>
                    <a:pt x="1552754" y="1122040"/>
                  </a:lnTo>
                  <a:lnTo>
                    <a:pt x="776377" y="1605119"/>
                  </a:lnTo>
                  <a:lnTo>
                    <a:pt x="0" y="113066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DC14F-F718-AFC2-05F0-85C4EDDD994A}"/>
              </a:ext>
            </a:extLst>
          </p:cNvPr>
          <p:cNvGrpSpPr/>
          <p:nvPr/>
        </p:nvGrpSpPr>
        <p:grpSpPr>
          <a:xfrm>
            <a:off x="6818041" y="3094943"/>
            <a:ext cx="1808074" cy="1095369"/>
            <a:chOff x="2089039" y="5083573"/>
            <a:chExt cx="1808074" cy="1095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CEF34E-C636-6F63-2E02-651DFDF9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t="11429" r="11635" b="19121"/>
            <a:stretch/>
          </p:blipFill>
          <p:spPr>
            <a:xfrm>
              <a:off x="2620660" y="5083573"/>
              <a:ext cx="1276453" cy="1088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deer with antlers standing in the grass&#10;&#10;AI-generated content may be incorrect.">
              <a:extLst>
                <a:ext uri="{FF2B5EF4-FFF2-40B4-BE49-F238E27FC236}">
                  <a16:creationId xmlns:a16="http://schemas.microsoft.com/office/drawing/2014/main" id="{796A6A3D-E8B3-F1CB-73F4-79748EF9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3847">
              <a:off x="2089039" y="5483096"/>
              <a:ext cx="695845" cy="695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5787E0-5961-6841-9E47-42B8D59E7557}"/>
              </a:ext>
            </a:extLst>
          </p:cNvPr>
          <p:cNvGrpSpPr/>
          <p:nvPr/>
        </p:nvGrpSpPr>
        <p:grpSpPr>
          <a:xfrm>
            <a:off x="5828159" y="3446338"/>
            <a:ext cx="1393986" cy="1397794"/>
            <a:chOff x="5381283" y="4845051"/>
            <a:chExt cx="1393986" cy="139779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2E05BB8-C024-33FB-A8E6-84E48DDAC713}"/>
                </a:ext>
              </a:extLst>
            </p:cNvPr>
            <p:cNvSpPr/>
            <p:nvPr/>
          </p:nvSpPr>
          <p:spPr>
            <a:xfrm>
              <a:off x="5579589" y="5073699"/>
              <a:ext cx="1011982" cy="1011982"/>
            </a:xfrm>
            <a:prstGeom prst="arc">
              <a:avLst>
                <a:gd name="adj1" fmla="val 1131949"/>
                <a:gd name="adj2" fmla="val 20917249"/>
              </a:avLst>
            </a:prstGeom>
            <a:ln w="123825">
              <a:solidFill>
                <a:schemeClr val="accent1">
                  <a:shade val="90000"/>
                  <a:alpha val="36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8" descr="Railway Design | Railway Design | Railway">
              <a:extLst>
                <a:ext uri="{FF2B5EF4-FFF2-40B4-BE49-F238E27FC236}">
                  <a16:creationId xmlns:a16="http://schemas.microsoft.com/office/drawing/2014/main" id="{5D6447F9-DC33-E42F-FB2F-58F1A4AD4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4845051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PTH File Extension | Associated Programs | Free Online Tools - FileProInfo">
              <a:extLst>
                <a:ext uri="{FF2B5EF4-FFF2-40B4-BE49-F238E27FC236}">
                  <a16:creationId xmlns:a16="http://schemas.microsoft.com/office/drawing/2014/main" id="{8F1F917E-803D-0649-5D2C-3D08901D3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283" y="5279252"/>
              <a:ext cx="436679" cy="5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768263-B628-0999-8760-F8B45403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229" r="11635"/>
            <a:stretch/>
          </p:blipFill>
          <p:spPr>
            <a:xfrm>
              <a:off x="6369694" y="5221410"/>
              <a:ext cx="405575" cy="497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8" descr="Railway Design | Railway Design | Railway">
              <a:extLst>
                <a:ext uri="{FF2B5EF4-FFF2-40B4-BE49-F238E27FC236}">
                  <a16:creationId xmlns:a16="http://schemas.microsoft.com/office/drawing/2014/main" id="{AD070A4F-A28C-3247-E526-086166FBC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duotone>
                <a:srgbClr val="A5301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87" b="89844" l="8203" r="91211">
                          <a14:foregroundMark x1="50391" y1="8887" x2="50391" y2="8887"/>
                          <a14:foregroundMark x1="30273" y1="35840" x2="30273" y2="35840"/>
                          <a14:foregroundMark x1="35254" y1="53711" x2="35254" y2="53711"/>
                          <a14:foregroundMark x1="46289" y1="76367" x2="46289" y2="76367"/>
                          <a14:foregroundMark x1="91211" y1="51367" x2="91211" y2="51367"/>
                          <a14:foregroundMark x1="76270" y1="65820" x2="52930" y2="65234"/>
                          <a14:foregroundMark x1="16504" y1="29590" x2="13184" y2="38086"/>
                          <a14:foregroundMark x1="13184" y1="38086" x2="11816" y2="50684"/>
                          <a14:foregroundMark x1="11816" y1="50684" x2="16699" y2="66113"/>
                          <a14:foregroundMark x1="16699" y1="66113" x2="18750" y2="69824"/>
                          <a14:foregroundMark x1="27344" y1="26953" x2="28223" y2="74414"/>
                          <a14:foregroundMark x1="39551" y1="32129" x2="39551" y2="32129"/>
                          <a14:foregroundMark x1="39063" y1="42871" x2="39063" y2="42871"/>
                          <a14:foregroundMark x1="41406" y1="51367" x2="41406" y2="51367"/>
                          <a14:foregroundMark x1="42773" y1="58301" x2="42773" y2="58301"/>
                          <a14:foregroundMark x1="44141" y1="64551" x2="44336" y2="65039"/>
                          <a14:foregroundMark x1="81934" y1="65234" x2="81934" y2="65234"/>
                          <a14:foregroundMark x1="70410" y1="52246" x2="70410" y2="52246"/>
                          <a14:foregroundMark x1="71680" y1="50391" x2="71680" y2="50391"/>
                          <a14:foregroundMark x1="69141" y1="33984" x2="70117" y2="57129"/>
                          <a14:foregroundMark x1="13184" y1="31641" x2="29688" y2="31348"/>
                          <a14:foregroundMark x1="29688" y1="31348" x2="62598" y2="36133"/>
                          <a14:foregroundMark x1="62598" y1="36133" x2="71484" y2="45996"/>
                          <a14:foregroundMark x1="71484" y1="45996" x2="73535" y2="54492"/>
                          <a14:foregroundMark x1="73535" y1="54492" x2="67773" y2="57910"/>
                          <a14:foregroundMark x1="9180" y1="58203" x2="55762" y2="56934"/>
                          <a14:foregroundMark x1="55762" y1="56934" x2="69434" y2="57813"/>
                          <a14:foregroundMark x1="8203" y1="50586" x2="58496" y2="49902"/>
                          <a14:foregroundMark x1="58496" y1="49902" x2="59863" y2="49902"/>
                          <a14:foregroundMark x1="9766" y1="42090" x2="20410" y2="42773"/>
                          <a14:foregroundMark x1="13477" y1="30176" x2="11621" y2="37402"/>
                          <a14:foregroundMark x1="10254" y1="62598" x2="13867" y2="69336"/>
                          <a14:foregroundMark x1="10156" y1="62207" x2="12891" y2="68652"/>
                          <a14:foregroundMark x1="25391" y1="65137" x2="62598" y2="65137"/>
                          <a14:foregroundMark x1="8594" y1="55371" x2="10059" y2="60547"/>
                          <a14:foregroundMark x1="8691" y1="47656" x2="8496" y2="53125"/>
                          <a14:foregroundMark x1="8594" y1="47461" x2="8301" y2="52637"/>
                          <a14:foregroundMark x1="8496" y1="48047" x2="8301" y2="52734"/>
                          <a14:foregroundMark x1="8301" y1="47949" x2="8203" y2="52637"/>
                          <a14:foregroundMark x1="9473" y1="39258" x2="8887" y2="44531"/>
                          <a14:foregroundMark x1="89551" y1="62793" x2="85938" y2="68848"/>
                          <a14:foregroundMark x1="89453" y1="62891" x2="86914" y2="69336"/>
                          <a14:foregroundMark x1="13770" y1="28906" x2="11426" y2="35254"/>
                          <a14:foregroundMark x1="14160" y1="28711" x2="11133" y2="352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1" t="7084" r="7593" b="8353"/>
            <a:stretch/>
          </p:blipFill>
          <p:spPr bwMode="auto">
            <a:xfrm>
              <a:off x="5867240" y="5808644"/>
              <a:ext cx="436680" cy="43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90D21-502E-1A25-4976-4049B3D0FA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5204" y="3446338"/>
            <a:ext cx="2011813" cy="99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9B28-D8E9-7D88-743C-AC272F2D2706}"/>
              </a:ext>
            </a:extLst>
          </p:cNvPr>
          <p:cNvGrpSpPr/>
          <p:nvPr/>
        </p:nvGrpSpPr>
        <p:grpSpPr>
          <a:xfrm>
            <a:off x="8544187" y="1497378"/>
            <a:ext cx="1627575" cy="933609"/>
            <a:chOff x="2183294" y="756950"/>
            <a:chExt cx="1627575" cy="9336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6E75DE-A83D-38C8-E3B4-46B36E46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83294" y="756950"/>
              <a:ext cx="955388" cy="933609"/>
            </a:xfrm>
            <a:prstGeom prst="roundRect">
              <a:avLst>
                <a:gd name="adj" fmla="val 961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3" name="Picture 2" descr="Youtube I - Social media &amp; Logos Icons">
              <a:extLst>
                <a:ext uri="{FF2B5EF4-FFF2-40B4-BE49-F238E27FC236}">
                  <a16:creationId xmlns:a16="http://schemas.microsoft.com/office/drawing/2014/main" id="{80604CED-DAE1-CB24-91AA-20E2056AD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2" t="23410" r="12939" b="23786"/>
            <a:stretch/>
          </p:blipFill>
          <p:spPr bwMode="auto">
            <a:xfrm>
              <a:off x="3229567" y="1016800"/>
              <a:ext cx="581302" cy="41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 descr="A comparison of a graph&#10;&#10;AI-generated content may be incorrect.">
            <a:extLst>
              <a:ext uri="{FF2B5EF4-FFF2-40B4-BE49-F238E27FC236}">
                <a16:creationId xmlns:a16="http://schemas.microsoft.com/office/drawing/2014/main" id="{58A452DD-B233-5CF1-80BF-09256393DB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825"/>
            <a:ext cx="12192000" cy="5086350"/>
          </a:xfrm>
          <a:prstGeom prst="rect">
            <a:avLst/>
          </a:prstGeom>
        </p:spPr>
      </p:pic>
      <p:pic>
        <p:nvPicPr>
          <p:cNvPr id="27" name="Picture 26" descr="A comparison of a graph&#10;&#10;AI-generated content may be incorrect.">
            <a:extLst>
              <a:ext uri="{FF2B5EF4-FFF2-40B4-BE49-F238E27FC236}">
                <a16:creationId xmlns:a16="http://schemas.microsoft.com/office/drawing/2014/main" id="{A5472174-C095-925E-1E50-4FAF0E7EDC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825"/>
            <a:ext cx="12192000" cy="5086350"/>
          </a:xfrm>
          <a:prstGeom prst="rect">
            <a:avLst/>
          </a:prstGeom>
        </p:spPr>
      </p:pic>
      <p:pic>
        <p:nvPicPr>
          <p:cNvPr id="29" name="Picture 28" descr="A deer with antlers in a field&#10;&#10;AI-generated content may be incorrect.">
            <a:extLst>
              <a:ext uri="{FF2B5EF4-FFF2-40B4-BE49-F238E27FC236}">
                <a16:creationId xmlns:a16="http://schemas.microsoft.com/office/drawing/2014/main" id="{93AE8A02-7AB4-A74B-EE4D-3ADBD7113F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228725"/>
            <a:ext cx="11496675" cy="4400550"/>
          </a:xfrm>
          <a:prstGeom prst="rect">
            <a:avLst/>
          </a:prstGeom>
        </p:spPr>
      </p:pic>
      <p:pic>
        <p:nvPicPr>
          <p:cNvPr id="31" name="Picture 30" descr="A collage of different animals&#10;&#10;AI-generated content may be incorrect.">
            <a:extLst>
              <a:ext uri="{FF2B5EF4-FFF2-40B4-BE49-F238E27FC236}">
                <a16:creationId xmlns:a16="http://schemas.microsoft.com/office/drawing/2014/main" id="{9906E6D0-6BE4-4CD1-1484-77C987052E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7" y="0"/>
            <a:ext cx="6844145" cy="6858000"/>
          </a:xfrm>
          <a:prstGeom prst="rect">
            <a:avLst/>
          </a:prstGeom>
        </p:spPr>
      </p:pic>
      <p:pic>
        <p:nvPicPr>
          <p:cNvPr id="33" name="Picture 32" descr="A diagram of different layers&#10;&#10;AI-generated content may be incorrect.">
            <a:extLst>
              <a:ext uri="{FF2B5EF4-FFF2-40B4-BE49-F238E27FC236}">
                <a16:creationId xmlns:a16="http://schemas.microsoft.com/office/drawing/2014/main" id="{AC1260B6-E0DB-95BA-59CB-639F65395E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676400"/>
            <a:ext cx="9467850" cy="3505200"/>
          </a:xfrm>
          <a:prstGeom prst="rect">
            <a:avLst/>
          </a:prstGeom>
        </p:spPr>
      </p:pic>
      <p:pic>
        <p:nvPicPr>
          <p:cNvPr id="35" name="Picture 34" descr="A diagram of a number of text&#10;&#10;AI-generated content may be incorrect.">
            <a:extLst>
              <a:ext uri="{FF2B5EF4-FFF2-40B4-BE49-F238E27FC236}">
                <a16:creationId xmlns:a16="http://schemas.microsoft.com/office/drawing/2014/main" id="{CE8A3BE4-9D52-6D70-6538-57F99B7F81C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516"/>
            <a:ext cx="12192000" cy="4136967"/>
          </a:xfrm>
          <a:prstGeom prst="rect">
            <a:avLst/>
          </a:prstGeom>
        </p:spPr>
      </p:pic>
      <p:pic>
        <p:nvPicPr>
          <p:cNvPr id="37" name="Picture 3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4E993B0-B9BD-1997-4ACB-8E97AA3F85E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66" y="2796997"/>
            <a:ext cx="10477500" cy="3495675"/>
          </a:xfrm>
          <a:prstGeom prst="rect">
            <a:avLst/>
          </a:prstGeom>
        </p:spPr>
      </p:pic>
      <p:pic>
        <p:nvPicPr>
          <p:cNvPr id="39" name="Picture 38" descr="A screenshot of a graph&#10;&#10;AI-generated content may be incorrect.">
            <a:extLst>
              <a:ext uri="{FF2B5EF4-FFF2-40B4-BE49-F238E27FC236}">
                <a16:creationId xmlns:a16="http://schemas.microsoft.com/office/drawing/2014/main" id="{81A4E037-5CEB-C143-E391-4037859C1ED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50" y="2917058"/>
            <a:ext cx="7318549" cy="3064642"/>
          </a:xfrm>
          <a:prstGeom prst="rect">
            <a:avLst/>
          </a:prstGeom>
        </p:spPr>
      </p:pic>
      <p:pic>
        <p:nvPicPr>
          <p:cNvPr id="41" name="Picture 40" descr="A collage of deer with different colored squares&#10;&#10;AI-generated content may be incorrect.">
            <a:extLst>
              <a:ext uri="{FF2B5EF4-FFF2-40B4-BE49-F238E27FC236}">
                <a16:creationId xmlns:a16="http://schemas.microsoft.com/office/drawing/2014/main" id="{CE05DCC1-EC87-975C-A191-A41D15E6AD1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270" y="2882593"/>
            <a:ext cx="3088802" cy="39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61DF1EFC-1537-5F74-4559-8873BB3F0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8902752" y="1803491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C2D678-211C-03E9-FA03-0FECDE1ED8D0}"/>
              </a:ext>
            </a:extLst>
          </p:cNvPr>
          <p:cNvSpPr txBox="1"/>
          <p:nvPr/>
        </p:nvSpPr>
        <p:spPr>
          <a:xfrm>
            <a:off x="8902751" y="4018182"/>
            <a:ext cx="32159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250116_241016_VA_2p5_NDA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9026B4-3496-C75C-AEE3-70031F7DE359}"/>
              </a:ext>
            </a:extLst>
          </p:cNvPr>
          <p:cNvSpPr txBox="1"/>
          <p:nvPr/>
        </p:nvSpPr>
        <p:spPr>
          <a:xfrm>
            <a:off x="8902751" y="4276876"/>
            <a:ext cx="32159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Image recorded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Image taken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Image location (state)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Agency-determined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Agency acronym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E41197E-A5C8-FDF4-CECE-06698F0436D5}"/>
              </a:ext>
            </a:extLst>
          </p:cNvPr>
          <p:cNvSpPr/>
          <p:nvPr/>
        </p:nvSpPr>
        <p:spPr>
          <a:xfrm>
            <a:off x="9154537" y="4082584"/>
            <a:ext cx="643643" cy="181789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499FC3-8BC9-53E2-5ECE-6DDDE212EEEA}"/>
              </a:ext>
            </a:extLst>
          </p:cNvPr>
          <p:cNvSpPr/>
          <p:nvPr/>
        </p:nvSpPr>
        <p:spPr>
          <a:xfrm>
            <a:off x="9891931" y="4082437"/>
            <a:ext cx="643643" cy="181789"/>
          </a:xfrm>
          <a:prstGeom prst="roundRect">
            <a:avLst/>
          </a:prstGeom>
          <a:solidFill>
            <a:srgbClr val="D6A3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194D171-3884-BAA3-C35F-7BA090DA4946}"/>
              </a:ext>
            </a:extLst>
          </p:cNvPr>
          <p:cNvSpPr/>
          <p:nvPr/>
        </p:nvSpPr>
        <p:spPr>
          <a:xfrm>
            <a:off x="10628718" y="4082437"/>
            <a:ext cx="278806" cy="181789"/>
          </a:xfrm>
          <a:prstGeom prst="round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A9166CA-B9E5-B99F-203C-9BC1B570AC56}"/>
              </a:ext>
            </a:extLst>
          </p:cNvPr>
          <p:cNvSpPr/>
          <p:nvPr/>
        </p:nvSpPr>
        <p:spPr>
          <a:xfrm>
            <a:off x="10989370" y="4082437"/>
            <a:ext cx="363034" cy="181789"/>
          </a:xfrm>
          <a:prstGeom prst="round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9A2F851-C9ED-4ADF-1DFD-F11720CA71CA}"/>
              </a:ext>
            </a:extLst>
          </p:cNvPr>
          <p:cNvSpPr/>
          <p:nvPr/>
        </p:nvSpPr>
        <p:spPr>
          <a:xfrm>
            <a:off x="11434250" y="4082437"/>
            <a:ext cx="436059" cy="181789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3D9D881-E546-16AE-3162-563EF1424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30" y="1444027"/>
            <a:ext cx="1954896" cy="1910332"/>
          </a:xfrm>
          <a:prstGeom prst="roundRect">
            <a:avLst>
              <a:gd name="adj" fmla="val 47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6" name="Picture 95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4777C422-8D05-2ABF-9E33-91212789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7389037" y="2568193"/>
            <a:ext cx="1026212" cy="716756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6" name="Trapezoid 5">
            <a:extLst>
              <a:ext uri="{FF2B5EF4-FFF2-40B4-BE49-F238E27FC236}">
                <a16:creationId xmlns:a16="http://schemas.microsoft.com/office/drawing/2014/main" id="{B463E191-B662-84B5-E224-C315E9D7689B}"/>
              </a:ext>
            </a:extLst>
          </p:cNvPr>
          <p:cNvSpPr/>
          <p:nvPr/>
        </p:nvSpPr>
        <p:spPr>
          <a:xfrm rot="16200000">
            <a:off x="7539811" y="2686708"/>
            <a:ext cx="2246160" cy="479725"/>
          </a:xfrm>
          <a:prstGeom prst="trapezoid">
            <a:avLst>
              <a:gd name="adj" fmla="val 165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78A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C34F2-E6E6-0D38-21F1-2E9F17D1F124}"/>
              </a:ext>
            </a:extLst>
          </p:cNvPr>
          <p:cNvSpPr txBox="1"/>
          <p:nvPr/>
        </p:nvSpPr>
        <p:spPr>
          <a:xfrm>
            <a:off x="3273781" y="4082437"/>
            <a:ext cx="27146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Prediction error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NDA age estimate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Reason / description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0B434B1-58E7-2E91-B9A1-60E31236E27E}"/>
              </a:ext>
            </a:extLst>
          </p:cNvPr>
          <p:cNvSpPr/>
          <p:nvPr/>
        </p:nvSpPr>
        <p:spPr>
          <a:xfrm rot="5400000">
            <a:off x="5250818" y="2811196"/>
            <a:ext cx="1954898" cy="522012"/>
          </a:xfrm>
          <a:prstGeom prst="trapezoid">
            <a:avLst>
              <a:gd name="adj" fmla="val 13794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52565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4ADA3-872E-A0B5-FB53-114C8EE1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83" r="54276"/>
          <a:stretch/>
        </p:blipFill>
        <p:spPr>
          <a:xfrm>
            <a:off x="3273781" y="2094753"/>
            <a:ext cx="2714623" cy="1954898"/>
          </a:xfrm>
          <a:prstGeom prst="roundRect">
            <a:avLst>
              <a:gd name="adj" fmla="val 4757"/>
            </a:avLst>
          </a:prstGeom>
          <a:ln>
            <a:solidFill>
              <a:schemeClr val="bg2">
                <a:lumMod val="2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674DD86-881B-3019-9CA3-E25AA5DDBEB8}"/>
              </a:ext>
            </a:extLst>
          </p:cNvPr>
          <p:cNvSpPr/>
          <p:nvPr/>
        </p:nvSpPr>
        <p:spPr>
          <a:xfrm>
            <a:off x="722491" y="743518"/>
            <a:ext cx="2009955" cy="508957"/>
          </a:xfrm>
          <a:prstGeom prst="roundRect">
            <a:avLst/>
          </a:prstGeom>
          <a:solidFill>
            <a:srgbClr val="FDF1C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collected through various sources</a:t>
            </a:r>
          </a:p>
        </p:txBody>
      </p:sp>
    </p:spTree>
    <p:extLst>
      <p:ext uri="{BB962C8B-B14F-4D97-AF65-F5344CB8AC3E}">
        <p14:creationId xmlns:p14="http://schemas.microsoft.com/office/powerpoint/2010/main" val="101785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Standardization</a:t>
            </a:r>
          </a:p>
        </p:txBody>
      </p:sp>
      <p:pic>
        <p:nvPicPr>
          <p:cNvPr id="2" name="Picture 1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CC82AA24-7DD7-8524-55B5-D402956A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406" r="1329" b="5976"/>
          <a:stretch/>
        </p:blipFill>
        <p:spPr>
          <a:xfrm>
            <a:off x="8902752" y="1803491"/>
            <a:ext cx="3215931" cy="224616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7021B1-8CE8-9141-781C-A5FB7F33A390}"/>
              </a:ext>
            </a:extLst>
          </p:cNvPr>
          <p:cNvSpPr/>
          <p:nvPr/>
        </p:nvSpPr>
        <p:spPr>
          <a:xfrm>
            <a:off x="9328150" y="1803491"/>
            <a:ext cx="2246161" cy="2246161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826C57-54C0-35DC-B520-1CBDCA8CA79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451231" y="4049652"/>
            <a:ext cx="3465" cy="613965"/>
          </a:xfrm>
          <a:prstGeom prst="straightConnector1">
            <a:avLst/>
          </a:prstGeom>
          <a:ln w="476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A812E0-7F8C-3FFE-B427-AF7D35840ADE}"/>
              </a:ext>
            </a:extLst>
          </p:cNvPr>
          <p:cNvSpPr txBox="1"/>
          <p:nvPr/>
        </p:nvSpPr>
        <p:spPr>
          <a:xfrm>
            <a:off x="4205481" y="2991082"/>
            <a:ext cx="41528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ML models expect squared input</a:t>
            </a:r>
            <a:br>
              <a:rPr lang="en-US" sz="1500" dirty="0"/>
            </a:br>
            <a:r>
              <a:rPr lang="en-US" sz="1500" dirty="0"/>
              <a:t>(ex. </a:t>
            </a:r>
            <a:r>
              <a:rPr lang="en-US" sz="1500" dirty="0" err="1"/>
              <a:t>ResNet</a:t>
            </a:r>
            <a:r>
              <a:rPr lang="en-US" sz="1500" dirty="0"/>
              <a:t> expects 224x224)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Similarly, images in the dataset are cropped to a square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The crop aims to include as much of the deer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Only body contours matter in the crop; antlers / background are not considered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47EC4A-4B3E-BA0B-6A8B-F17B0350766D}"/>
              </a:ext>
            </a:extLst>
          </p:cNvPr>
          <p:cNvSpPr txBox="1"/>
          <p:nvPr/>
        </p:nvSpPr>
        <p:spPr>
          <a:xfrm>
            <a:off x="8843264" y="6457699"/>
            <a:ext cx="321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250116_241016_VA_2p5_NDA.png</a:t>
            </a:r>
          </a:p>
        </p:txBody>
      </p:sp>
      <p:pic>
        <p:nvPicPr>
          <p:cNvPr id="4" name="Picture 3" descr="A deer with antlers walking in the dark&#10;&#10;AI-generated content may be incorrect.">
            <a:extLst>
              <a:ext uri="{FF2B5EF4-FFF2-40B4-BE49-F238E27FC236}">
                <a16:creationId xmlns:a16="http://schemas.microsoft.com/office/drawing/2014/main" id="{EB344A70-7F3C-040A-2686-239C05FE92B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4406" r="18031" b="5976"/>
          <a:stretch/>
        </p:blipFill>
        <p:spPr>
          <a:xfrm>
            <a:off x="9564414" y="4663617"/>
            <a:ext cx="1783080" cy="178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B1413C-D3C8-E53B-3772-12D88712F355}"/>
              </a:ext>
            </a:extLst>
          </p:cNvPr>
          <p:cNvGrpSpPr/>
          <p:nvPr/>
        </p:nvGrpSpPr>
        <p:grpSpPr>
          <a:xfrm>
            <a:off x="722491" y="743518"/>
            <a:ext cx="2009955" cy="1287085"/>
            <a:chOff x="722491" y="743518"/>
            <a:chExt cx="2009955" cy="128708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39E5732-EB89-08C2-88C5-0C8DD5E380CD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B15CF0C-C539-DCFE-AE26-579F6EB70E0D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44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3F0FD3-2F8D-15A1-4F17-DBAD7D5B1498}"/>
              </a:ext>
            </a:extLst>
          </p:cNvPr>
          <p:cNvCxnSpPr/>
          <p:nvPr/>
        </p:nvCxnSpPr>
        <p:spPr>
          <a:xfrm>
            <a:off x="3652623" y="4655614"/>
            <a:ext cx="0" cy="17796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5C51F-0EF7-AC75-89CB-F25DF24CAD0B}"/>
              </a:ext>
            </a:extLst>
          </p:cNvPr>
          <p:cNvCxnSpPr>
            <a:cxnSpLocks/>
          </p:cNvCxnSpPr>
          <p:nvPr/>
        </p:nvCxnSpPr>
        <p:spPr>
          <a:xfrm>
            <a:off x="3740944" y="6539330"/>
            <a:ext cx="1808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791A9-FC1C-99FA-CA09-84F188120207}"/>
              </a:ext>
            </a:extLst>
          </p:cNvPr>
          <p:cNvSpPr txBox="1"/>
          <p:nvPr/>
        </p:nvSpPr>
        <p:spPr>
          <a:xfrm>
            <a:off x="3760912" y="6507737"/>
            <a:ext cx="17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FDDDE-D7D2-840E-8077-F09EF946F481}"/>
              </a:ext>
            </a:extLst>
          </p:cNvPr>
          <p:cNvSpPr txBox="1"/>
          <p:nvPr/>
        </p:nvSpPr>
        <p:spPr>
          <a:xfrm rot="16200000">
            <a:off x="2644912" y="5391446"/>
            <a:ext cx="1779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224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F2BAEC-D9B5-C4D9-8D71-35D80E7C94F0}"/>
              </a:ext>
            </a:extLst>
          </p:cNvPr>
          <p:cNvGrpSpPr/>
          <p:nvPr/>
        </p:nvGrpSpPr>
        <p:grpSpPr>
          <a:xfrm>
            <a:off x="3757791" y="4662109"/>
            <a:ext cx="7589703" cy="1784588"/>
            <a:chOff x="3757791" y="4662109"/>
            <a:chExt cx="7589703" cy="1784588"/>
          </a:xfrm>
        </p:grpSpPr>
        <p:pic>
          <p:nvPicPr>
            <p:cNvPr id="19" name="Picture 18" descr="A deer with antlers standing in grass&#10;&#10;AI-generated content may be incorrect.">
              <a:extLst>
                <a:ext uri="{FF2B5EF4-FFF2-40B4-BE49-F238E27FC236}">
                  <a16:creationId xmlns:a16="http://schemas.microsoft.com/office/drawing/2014/main" id="{A450DB26-11D0-5218-64DB-34BDE887C52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94" r="20994"/>
            <a:stretch/>
          </p:blipFill>
          <p:spPr>
            <a:xfrm>
              <a:off x="7628873" y="466210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2" name="Picture 21" descr="A deer with antlers walking in the dark&#10;&#10;AI-generated content may be incorrect.">
              <a:extLst>
                <a:ext uri="{FF2B5EF4-FFF2-40B4-BE49-F238E27FC236}">
                  <a16:creationId xmlns:a16="http://schemas.microsoft.com/office/drawing/2014/main" id="{1C36318F-C37A-1951-E1E8-8D5ECFB0C38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53" t="24406" r="18031" b="5976"/>
            <a:stretch/>
          </p:blipFill>
          <p:spPr>
            <a:xfrm>
              <a:off x="9564414" y="4663617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8" name="Picture 17" descr="A deer in a field&#10;&#10;AI-generated content may be incorrect.">
              <a:extLst>
                <a:ext uri="{FF2B5EF4-FFF2-40B4-BE49-F238E27FC236}">
                  <a16:creationId xmlns:a16="http://schemas.microsoft.com/office/drawing/2014/main" id="{A46CBF14-6295-D17F-F79E-6F144A17D25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9" t="9313" r="9314" b="5998"/>
            <a:stretch/>
          </p:blipFill>
          <p:spPr>
            <a:xfrm>
              <a:off x="5693332" y="4663616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2" name="Picture 41" descr="A deer standing on the ground&#10;&#10;AI-generated content may be incorrect.">
              <a:extLst>
                <a:ext uri="{FF2B5EF4-FFF2-40B4-BE49-F238E27FC236}">
                  <a16:creationId xmlns:a16="http://schemas.microsoft.com/office/drawing/2014/main" id="{D40BF03E-2589-07E1-36A1-78F144CCB6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9" t="9159"/>
            <a:stretch/>
          </p:blipFill>
          <p:spPr>
            <a:xfrm>
              <a:off x="3757791" y="466211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F8F9-FA9D-CB4F-4601-78DFEE39C645}"/>
              </a:ext>
            </a:extLst>
          </p:cNvPr>
          <p:cNvGrpSpPr/>
          <p:nvPr/>
        </p:nvGrpSpPr>
        <p:grpSpPr>
          <a:xfrm>
            <a:off x="3757791" y="2733410"/>
            <a:ext cx="7589703" cy="1804998"/>
            <a:chOff x="3757791" y="2725471"/>
            <a:chExt cx="7589703" cy="1804998"/>
          </a:xfrm>
        </p:grpSpPr>
        <p:pic>
          <p:nvPicPr>
            <p:cNvPr id="16" name="Picture 15" descr="A deer eating grass in the grass&#10;&#10;AI-generated content may be incorrect.">
              <a:extLst>
                <a:ext uri="{FF2B5EF4-FFF2-40B4-BE49-F238E27FC236}">
                  <a16:creationId xmlns:a16="http://schemas.microsoft.com/office/drawing/2014/main" id="{BEE4E7A7-04D2-4ECE-A131-C7E4158318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8" r="14708"/>
            <a:stretch/>
          </p:blipFill>
          <p:spPr>
            <a:xfrm>
              <a:off x="7628873" y="2744470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Picture 16" descr="A deer in a field&#10;&#10;AI-generated content may be incorrect.">
              <a:extLst>
                <a:ext uri="{FF2B5EF4-FFF2-40B4-BE49-F238E27FC236}">
                  <a16:creationId xmlns:a16="http://schemas.microsoft.com/office/drawing/2014/main" id="{57960746-C381-327E-5F76-2881B70673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5" t="14968" r="11476" b="4573"/>
            <a:stretch/>
          </p:blipFill>
          <p:spPr>
            <a:xfrm>
              <a:off x="9564414" y="2747389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Picture 4" descr="A deer with antlers standing in a grassy field&#10;&#10;AI-generated content may be incorrect.">
              <a:extLst>
                <a:ext uri="{FF2B5EF4-FFF2-40B4-BE49-F238E27FC236}">
                  <a16:creationId xmlns:a16="http://schemas.microsoft.com/office/drawing/2014/main" id="{CE64DEF4-2344-5DF1-B42F-F4217CA0497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3332" y="2745385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4" name="Picture 43" descr="A deer with antlers walking in grass&#10;&#10;AI-generated content may be incorrect.">
              <a:extLst>
                <a:ext uri="{FF2B5EF4-FFF2-40B4-BE49-F238E27FC236}">
                  <a16:creationId xmlns:a16="http://schemas.microsoft.com/office/drawing/2014/main" id="{C68A7D7F-48E9-A854-0756-2BE347686B9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1" r="7971"/>
            <a:stretch/>
          </p:blipFill>
          <p:spPr>
            <a:xfrm>
              <a:off x="3757791" y="2725471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AADE5E-9450-9209-E9E6-8A6A5826E831}"/>
              </a:ext>
            </a:extLst>
          </p:cNvPr>
          <p:cNvGrpSpPr/>
          <p:nvPr/>
        </p:nvGrpSpPr>
        <p:grpSpPr>
          <a:xfrm>
            <a:off x="3757791" y="826628"/>
            <a:ext cx="7589703" cy="1783080"/>
            <a:chOff x="3757791" y="826628"/>
            <a:chExt cx="7589703" cy="1783080"/>
          </a:xfrm>
        </p:grpSpPr>
        <p:pic>
          <p:nvPicPr>
            <p:cNvPr id="3" name="Picture 2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4589B9F1-2B10-43C5-7833-D1AB78018C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1B705646-D071-90C3-673C-C6F1663C63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Picture 24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22C4FC6E-F0F0-C861-27C9-3B1449CBD2E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7" name="Picture 46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7CB83CA2-CD52-2A90-BD97-1616D946A9D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3CC29D-4E0E-0884-98C7-E86A8DE3B4EB}"/>
              </a:ext>
            </a:extLst>
          </p:cNvPr>
          <p:cNvGrpSpPr/>
          <p:nvPr/>
        </p:nvGrpSpPr>
        <p:grpSpPr>
          <a:xfrm>
            <a:off x="722491" y="743518"/>
            <a:ext cx="2009955" cy="2065213"/>
            <a:chOff x="722491" y="743518"/>
            <a:chExt cx="2009955" cy="206521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5CCE90F-5264-B902-B8D2-3B54EDCD12A5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3BBB42A-7EE2-160E-06DF-57B105FEB26B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1FBFBD2-AA19-C94C-5085-E6AD4D400895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18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CB1D96-21D2-BE97-3350-BFFB61A16EBE}"/>
              </a:ext>
            </a:extLst>
          </p:cNvPr>
          <p:cNvSpPr/>
          <p:nvPr/>
        </p:nvSpPr>
        <p:spPr>
          <a:xfrm>
            <a:off x="3619505" y="703808"/>
            <a:ext cx="7850004" cy="2025757"/>
          </a:xfrm>
          <a:prstGeom prst="roundRect">
            <a:avLst>
              <a:gd name="adj" fmla="val 7330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4A1B6203-29A0-F723-CA96-139FD450F90E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rot="5400000">
            <a:off x="6380386" y="1884972"/>
            <a:ext cx="319529" cy="2008715"/>
          </a:xfrm>
          <a:prstGeom prst="bentConnector3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BF4C81B-4AA8-75CA-7273-9F3820982154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 rot="16200000" flipH="1">
            <a:off x="8389101" y="1884971"/>
            <a:ext cx="319528" cy="200871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C70DADB-462D-D1A7-634D-C4DE53C4358D}"/>
              </a:ext>
            </a:extLst>
          </p:cNvPr>
          <p:cNvGrpSpPr/>
          <p:nvPr/>
        </p:nvGrpSpPr>
        <p:grpSpPr>
          <a:xfrm>
            <a:off x="4947254" y="3045292"/>
            <a:ext cx="5194507" cy="348427"/>
            <a:chOff x="4947254" y="2903028"/>
            <a:chExt cx="5194507" cy="34842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A1A4B1A-96D1-4A04-4C98-A04444A7247F}"/>
                </a:ext>
              </a:extLst>
            </p:cNvPr>
            <p:cNvSpPr/>
            <p:nvPr/>
          </p:nvSpPr>
          <p:spPr>
            <a:xfrm>
              <a:off x="4947254" y="2906830"/>
              <a:ext cx="1177076" cy="344625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Train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6B77523-BBFE-2360-4A03-DD8AEB75F773}"/>
                </a:ext>
              </a:extLst>
            </p:cNvPr>
            <p:cNvSpPr/>
            <p:nvPr/>
          </p:nvSpPr>
          <p:spPr>
            <a:xfrm>
              <a:off x="8964685" y="2906829"/>
              <a:ext cx="1177076" cy="344625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70060B6-4BA3-7132-8781-3820CC4B6E9B}"/>
                </a:ext>
              </a:extLst>
            </p:cNvPr>
            <p:cNvSpPr/>
            <p:nvPr/>
          </p:nvSpPr>
          <p:spPr>
            <a:xfrm>
              <a:off x="6955970" y="2903028"/>
              <a:ext cx="1177076" cy="344625"/>
            </a:xfrm>
            <a:prstGeom prst="roundRect">
              <a:avLst/>
            </a:prstGeom>
            <a:solidFill>
              <a:srgbClr val="FF6600">
                <a:alpha val="30000"/>
              </a:srgbClr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Validation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E95B91-8CB6-E295-6947-62304B2F5D4A}"/>
              </a:ext>
            </a:extLst>
          </p:cNvPr>
          <p:cNvCxnSpPr>
            <a:cxnSpLocks/>
            <a:stCxn id="53" idx="2"/>
            <a:endCxn id="2" idx="0"/>
          </p:cNvCxnSpPr>
          <p:nvPr/>
        </p:nvCxnSpPr>
        <p:spPr>
          <a:xfrm>
            <a:off x="7544507" y="2729565"/>
            <a:ext cx="1" cy="315727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B181E36-3A16-9CB2-B47B-F80F4EB70F1E}"/>
              </a:ext>
            </a:extLst>
          </p:cNvPr>
          <p:cNvGrpSpPr/>
          <p:nvPr/>
        </p:nvGrpSpPr>
        <p:grpSpPr>
          <a:xfrm>
            <a:off x="4357176" y="3756870"/>
            <a:ext cx="3775869" cy="1532022"/>
            <a:chOff x="4357176" y="3535026"/>
            <a:chExt cx="3775869" cy="153202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6EA803C-0589-6171-D796-3089E7A3DA96}"/>
                </a:ext>
              </a:extLst>
            </p:cNvPr>
            <p:cNvGrpSpPr/>
            <p:nvPr/>
          </p:nvGrpSpPr>
          <p:grpSpPr>
            <a:xfrm>
              <a:off x="4357176" y="3535027"/>
              <a:ext cx="2357233" cy="1532021"/>
              <a:chOff x="3214176" y="3606547"/>
              <a:chExt cx="2357233" cy="153202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B111C97E-640C-D812-1C6E-013E3D3BD072}"/>
                  </a:ext>
                </a:extLst>
              </p:cNvPr>
              <p:cNvSpPr/>
              <p:nvPr/>
            </p:nvSpPr>
            <p:spPr>
              <a:xfrm>
                <a:off x="3214176" y="3606547"/>
                <a:ext cx="2357233" cy="1532021"/>
              </a:xfrm>
              <a:prstGeom prst="roundRect">
                <a:avLst>
                  <a:gd name="adj" fmla="val 7988"/>
                </a:avLst>
              </a:prstGeom>
              <a:solidFill>
                <a:srgbClr val="002060">
                  <a:alpha val="20000"/>
                </a:srgb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Ensemble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chemeClr val="tx1"/>
                    </a:solidFill>
                  </a:rPr>
                  <a:t>5 folds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chemeClr val="tx1"/>
                    </a:solidFill>
                  </a:rPr>
                  <a:t>Each augmented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chemeClr val="tx1"/>
                    </a:solidFill>
                  </a:rPr>
                  <a:t>Each ResNet-18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EE78753-203F-47AD-80E8-839A1E4728DC}"/>
                  </a:ext>
                </a:extLst>
              </p:cNvPr>
              <p:cNvGrpSpPr/>
              <p:nvPr/>
            </p:nvGrpSpPr>
            <p:grpSpPr>
              <a:xfrm>
                <a:off x="3430811" y="4596886"/>
                <a:ext cx="1923963" cy="378244"/>
                <a:chOff x="3483927" y="4596886"/>
                <a:chExt cx="1923963" cy="378244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BD74F167-DB04-493D-424E-EC5B79C86A81}"/>
                    </a:ext>
                  </a:extLst>
                </p:cNvPr>
                <p:cNvSpPr/>
                <p:nvPr/>
              </p:nvSpPr>
              <p:spPr>
                <a:xfrm>
                  <a:off x="3483927" y="4596886"/>
                  <a:ext cx="480865" cy="375272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/>
                    <a:t>F1</a:t>
                  </a:r>
                </a:p>
              </p:txBody>
            </p:sp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D9DA1A86-C170-B6E3-82C7-7A32F5FD5096}"/>
                    </a:ext>
                  </a:extLst>
                </p:cNvPr>
                <p:cNvSpPr/>
                <p:nvPr/>
              </p:nvSpPr>
              <p:spPr>
                <a:xfrm>
                  <a:off x="4205476" y="4596886"/>
                  <a:ext cx="480865" cy="375272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/>
                    <a:t>A1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E307D775-DF2F-51F5-CA5E-2D1EA09D9474}"/>
                    </a:ext>
                  </a:extLst>
                </p:cNvPr>
                <p:cNvSpPr/>
                <p:nvPr/>
              </p:nvSpPr>
              <p:spPr>
                <a:xfrm>
                  <a:off x="4927025" y="4599858"/>
                  <a:ext cx="480865" cy="375272"/>
                </a:xfrm>
                <a:prstGeom prst="roundRect">
                  <a:avLst/>
                </a:prstGeom>
                <a:solidFill>
                  <a:schemeClr val="accent1">
                    <a:alpha val="60000"/>
                  </a:schemeClr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/>
                    <a:t>R1</a:t>
                  </a:r>
                </a:p>
              </p:txBody>
            </p:sp>
          </p:grpSp>
        </p:grp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A35211A8-F50B-D71F-7FA2-DEB96EA225D9}"/>
                </a:ext>
              </a:extLst>
            </p:cNvPr>
            <p:cNvSpPr/>
            <p:nvPr/>
          </p:nvSpPr>
          <p:spPr>
            <a:xfrm>
              <a:off x="6954840" y="3535026"/>
              <a:ext cx="1178205" cy="1532019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Evaluate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7AE352-7149-8B1B-92B2-47327A3E113C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5535792" y="3393719"/>
            <a:ext cx="1" cy="363152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E640B6AE-8F85-676A-C1FC-298E1541C1FF}"/>
              </a:ext>
            </a:extLst>
          </p:cNvPr>
          <p:cNvCxnSpPr>
            <a:cxnSpLocks/>
            <a:stCxn id="70" idx="2"/>
            <a:endCxn id="59" idx="1"/>
          </p:cNvCxnSpPr>
          <p:nvPr/>
        </p:nvCxnSpPr>
        <p:spPr>
          <a:xfrm rot="5400000" flipH="1">
            <a:off x="5567556" y="3312503"/>
            <a:ext cx="766007" cy="3186767"/>
          </a:xfrm>
          <a:prstGeom prst="bentConnector4">
            <a:avLst>
              <a:gd name="adj1" fmla="val -11191"/>
              <a:gd name="adj2" fmla="val 103885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7C087150-3E94-DDA9-6F68-B15C232842E5}"/>
              </a:ext>
            </a:extLst>
          </p:cNvPr>
          <p:cNvSpPr/>
          <p:nvPr/>
        </p:nvSpPr>
        <p:spPr>
          <a:xfrm>
            <a:off x="4357176" y="5652043"/>
            <a:ext cx="2357232" cy="344625"/>
          </a:xfrm>
          <a:prstGeom prst="roundRect">
            <a:avLst/>
          </a:prstGeom>
          <a:solidFill>
            <a:srgbClr val="00B050">
              <a:alpha val="2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B5DAF73-B917-8665-9B63-5A329FABEF39}"/>
              </a:ext>
            </a:extLst>
          </p:cNvPr>
          <p:cNvCxnSpPr>
            <a:cxnSpLocks/>
            <a:stCxn id="59" idx="3"/>
            <a:endCxn id="70" idx="1"/>
          </p:cNvCxnSpPr>
          <p:nvPr/>
        </p:nvCxnSpPr>
        <p:spPr>
          <a:xfrm flipV="1">
            <a:off x="6714409" y="4522880"/>
            <a:ext cx="240431" cy="2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F361AD5-074A-3A18-4AD4-0655041EAA03}"/>
              </a:ext>
            </a:extLst>
          </p:cNvPr>
          <p:cNvCxnSpPr>
            <a:cxnSpLocks/>
            <a:stCxn id="2" idx="2"/>
            <a:endCxn id="70" idx="0"/>
          </p:cNvCxnSpPr>
          <p:nvPr/>
        </p:nvCxnSpPr>
        <p:spPr>
          <a:xfrm flipH="1">
            <a:off x="7543943" y="3389917"/>
            <a:ext cx="565" cy="366953"/>
          </a:xfrm>
          <a:prstGeom prst="straightConnector1">
            <a:avLst/>
          </a:prstGeom>
          <a:ln w="158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3DCB44B4-8332-D634-8C60-913A9D955359}"/>
              </a:ext>
            </a:extLst>
          </p:cNvPr>
          <p:cNvSpPr/>
          <p:nvPr/>
        </p:nvSpPr>
        <p:spPr>
          <a:xfrm>
            <a:off x="5332338" y="5288889"/>
            <a:ext cx="406906" cy="363154"/>
          </a:xfrm>
          <a:prstGeom prst="downArrow">
            <a:avLst/>
          </a:prstGeom>
          <a:gradFill flip="none" rotWithShape="1">
            <a:gsLst>
              <a:gs pos="0">
                <a:srgbClr val="EBEBEA"/>
              </a:gs>
              <a:gs pos="100000">
                <a:srgbClr val="00B050"/>
              </a:gs>
            </a:gsLst>
            <a:lin ang="5400000" scaled="1"/>
            <a:tileRect/>
          </a:gradFill>
          <a:ln w="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74011DC7-143B-B882-B763-69A61DFE0934}"/>
              </a:ext>
            </a:extLst>
          </p:cNvPr>
          <p:cNvCxnSpPr>
            <a:cxnSpLocks/>
            <a:stCxn id="57" idx="2"/>
            <a:endCxn id="135" idx="3"/>
          </p:cNvCxnSpPr>
          <p:nvPr/>
        </p:nvCxnSpPr>
        <p:spPr>
          <a:xfrm rot="5400000">
            <a:off x="6918497" y="3189630"/>
            <a:ext cx="2430638" cy="2838815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AE60E5B-7E08-81D5-06D6-F896D69D384E}"/>
              </a:ext>
            </a:extLst>
          </p:cNvPr>
          <p:cNvGrpSpPr/>
          <p:nvPr/>
        </p:nvGrpSpPr>
        <p:grpSpPr>
          <a:xfrm>
            <a:off x="3857691" y="6359818"/>
            <a:ext cx="3356202" cy="344626"/>
            <a:chOff x="4357176" y="6359817"/>
            <a:chExt cx="3356202" cy="344626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BF0AA670-11DA-5ACE-DC5B-5078ACDCF186}"/>
                </a:ext>
              </a:extLst>
            </p:cNvPr>
            <p:cNvSpPr/>
            <p:nvPr/>
          </p:nvSpPr>
          <p:spPr>
            <a:xfrm>
              <a:off x="4357176" y="6359818"/>
              <a:ext cx="1517077" cy="344625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Inference</a:t>
              </a:r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56E201B7-FCBA-61BE-AC18-7D1398660E89}"/>
                </a:ext>
              </a:extLst>
            </p:cNvPr>
            <p:cNvSpPr/>
            <p:nvPr/>
          </p:nvSpPr>
          <p:spPr>
            <a:xfrm>
              <a:off x="6196301" y="6359817"/>
              <a:ext cx="1517077" cy="344625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Error analysis</a:t>
              </a:r>
            </a:p>
          </p:txBody>
        </p:sp>
      </p:grp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7FEBB83B-05E4-5444-E0E4-A87F6871886E}"/>
              </a:ext>
            </a:extLst>
          </p:cNvPr>
          <p:cNvCxnSpPr>
            <a:cxnSpLocks/>
            <a:stCxn id="135" idx="2"/>
            <a:endCxn id="171" idx="0"/>
          </p:cNvCxnSpPr>
          <p:nvPr/>
        </p:nvCxnSpPr>
        <p:spPr>
          <a:xfrm rot="5400000">
            <a:off x="4894436" y="5718462"/>
            <a:ext cx="363151" cy="91956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95D5A9E7-7F15-836F-514D-D2CEE75C5576}"/>
              </a:ext>
            </a:extLst>
          </p:cNvPr>
          <p:cNvCxnSpPr>
            <a:cxnSpLocks/>
            <a:stCxn id="135" idx="2"/>
            <a:endCxn id="192" idx="0"/>
          </p:cNvCxnSpPr>
          <p:nvPr/>
        </p:nvCxnSpPr>
        <p:spPr>
          <a:xfrm rot="16200000" flipH="1">
            <a:off x="5813998" y="5718461"/>
            <a:ext cx="363150" cy="91956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5CC1BEF1-3116-EBD6-A97E-ECC35B6E336F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5054676" y="4934846"/>
            <a:ext cx="240684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54F1316-D83C-E5A9-FE0E-62D125FD7326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5776225" y="4934846"/>
            <a:ext cx="240684" cy="297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B9711D9-8A68-CC1A-1DCD-988781B8E49E}"/>
              </a:ext>
            </a:extLst>
          </p:cNvPr>
          <p:cNvGrpSpPr/>
          <p:nvPr/>
        </p:nvGrpSpPr>
        <p:grpSpPr>
          <a:xfrm>
            <a:off x="3757791" y="826628"/>
            <a:ext cx="7589703" cy="1783080"/>
            <a:chOff x="3757791" y="826628"/>
            <a:chExt cx="7589703" cy="1783080"/>
          </a:xfrm>
        </p:grpSpPr>
        <p:pic>
          <p:nvPicPr>
            <p:cNvPr id="218" name="Picture 217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3B38B8F-90F4-4350-1A6F-2E834E452C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3" t="24091" r="21780" b="13892"/>
            <a:stretch/>
          </p:blipFill>
          <p:spPr>
            <a:xfrm>
              <a:off x="7628873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19" name="Picture 218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69DACCCB-FF25-5D71-DA87-10F881C91A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0" t="11796" r="4066"/>
            <a:stretch/>
          </p:blipFill>
          <p:spPr>
            <a:xfrm>
              <a:off x="9564414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20" name="Picture 219" descr="A deer with antlers in a field&#10;&#10;AI-generated content may be incorrect.">
              <a:extLst>
                <a:ext uri="{FF2B5EF4-FFF2-40B4-BE49-F238E27FC236}">
                  <a16:creationId xmlns:a16="http://schemas.microsoft.com/office/drawing/2014/main" id="{8020B992-D2ED-25A3-35E5-7633747588A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15949"/>
            <a:stretch/>
          </p:blipFill>
          <p:spPr>
            <a:xfrm>
              <a:off x="5693332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21" name="Picture 220" descr="A deer with antlers standing in a field&#10;&#10;AI-generated content may be incorrect.">
              <a:extLst>
                <a:ext uri="{FF2B5EF4-FFF2-40B4-BE49-F238E27FC236}">
                  <a16:creationId xmlns:a16="http://schemas.microsoft.com/office/drawing/2014/main" id="{82DE8354-61FC-A28B-09F0-01AA6A91CF1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" b="1"/>
            <a:stretch/>
          </p:blipFill>
          <p:spPr>
            <a:xfrm>
              <a:off x="3757791" y="826628"/>
              <a:ext cx="1783080" cy="17830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BD54875-D505-4FEC-F42C-B0C1AC76E69F}"/>
              </a:ext>
            </a:extLst>
          </p:cNvPr>
          <p:cNvGrpSpPr/>
          <p:nvPr/>
        </p:nvGrpSpPr>
        <p:grpSpPr>
          <a:xfrm>
            <a:off x="722491" y="743518"/>
            <a:ext cx="2009955" cy="2843341"/>
            <a:chOff x="722491" y="743518"/>
            <a:chExt cx="2009955" cy="2843341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CDDC2713-AAFD-59DD-96DC-2C6BC67C7FC4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AA1B5A6D-BDA6-90DD-B8F9-51DDB9836DAD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551FD8B5-91B6-5B32-A94F-7836BD66D092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313DAB0F-DC5B-2186-A314-A3E1A24D9B8D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384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5E5C0-1F8F-8A03-F7EF-295D1D526498}"/>
              </a:ext>
            </a:extLst>
          </p:cNvPr>
          <p:cNvGrpSpPr/>
          <p:nvPr/>
        </p:nvGrpSpPr>
        <p:grpSpPr>
          <a:xfrm>
            <a:off x="722491" y="743518"/>
            <a:ext cx="2009955" cy="5955855"/>
            <a:chOff x="722491" y="743518"/>
            <a:chExt cx="2009955" cy="595585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E541B9-391A-925C-4B2B-595298AD5843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F3B2BD-31A2-5D1E-A36B-7986859E097D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3D66E1B-E375-A8AD-9EA7-078FA5B27841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FA6F17-7709-06D5-CE74-AACD523A9AC7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development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7413B-1551-A99C-E80E-28E4DB27AE25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70D6CC-865F-41FA-4A11-3B3BA64106CB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pth</a:t>
              </a:r>
              <a:r>
                <a:rPr lang="en-US" sz="1200" dirty="0"/>
                <a:t>)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910AB4-AE4C-A100-70D9-E28F260C03B0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D99376F-DFCE-54E2-A9DF-3682F5275E76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8B76714-F8ED-3251-83AA-CEBC18239B19}"/>
              </a:ext>
            </a:extLst>
          </p:cNvPr>
          <p:cNvSpPr/>
          <p:nvPr/>
        </p:nvSpPr>
        <p:spPr>
          <a:xfrm>
            <a:off x="4357176" y="5652043"/>
            <a:ext cx="2357232" cy="344625"/>
          </a:xfrm>
          <a:prstGeom prst="roundRect">
            <a:avLst/>
          </a:prstGeom>
          <a:solidFill>
            <a:srgbClr val="00B050">
              <a:alpha val="2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Tuned ensemble</a:t>
            </a:r>
          </a:p>
        </p:txBody>
      </p:sp>
    </p:spTree>
    <p:extLst>
      <p:ext uri="{BB962C8B-B14F-4D97-AF65-F5344CB8AC3E}">
        <p14:creationId xmlns:p14="http://schemas.microsoft.com/office/powerpoint/2010/main" val="67695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8D8A38-30FF-E7BE-CF36-0C8F974EF484}"/>
              </a:ext>
            </a:extLst>
          </p:cNvPr>
          <p:cNvGrpSpPr/>
          <p:nvPr/>
        </p:nvGrpSpPr>
        <p:grpSpPr>
          <a:xfrm>
            <a:off x="722491" y="743518"/>
            <a:ext cx="2009955" cy="5955855"/>
            <a:chOff x="722491" y="743518"/>
            <a:chExt cx="2009955" cy="595585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7688281-04DC-4554-8631-5B91925F7BA5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96D02D-9717-491D-0B7F-076EA73443C6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DBE111C-A352-443D-9CBC-42AA505988A4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464DA2-905B-1166-1223-4BF25CCD0B8E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CAB1E58-DA22-7BB4-3D2A-34C553650A2A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0ED29C7-BF15-2E74-4D7B-3E7FC15D559D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pth</a:t>
              </a:r>
              <a:r>
                <a:rPr lang="en-US" sz="1200" dirty="0"/>
                <a:t>)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9757AD-2237-09E9-E7E8-E4A0A5064BED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3AF907E-5DC2-99B9-89CD-DAE27D17A899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11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084A0E-B0BD-BFB2-9B9D-A04354818A64}"/>
              </a:ext>
            </a:extLst>
          </p:cNvPr>
          <p:cNvGrpSpPr/>
          <p:nvPr/>
        </p:nvGrpSpPr>
        <p:grpSpPr>
          <a:xfrm>
            <a:off x="722491" y="743518"/>
            <a:ext cx="2009955" cy="5955855"/>
            <a:chOff x="722491" y="743518"/>
            <a:chExt cx="2009955" cy="595585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D525BD0-F7B9-65C2-5193-E0E3EBB62055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268D871-59E5-98B5-11D5-8174E1681680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5639C92-890F-5E99-3FA1-14B26E3B49D4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6B2A532-C575-EFA8-D10D-845F2AA0B2FB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B21BEFA-E8AC-3182-B371-B54C9BDEEF36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8467DB-6A2B-81DF-BDD0-F68CB9E706FE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pth</a:t>
              </a:r>
              <a:r>
                <a:rPr lang="en-US" sz="1200" dirty="0"/>
                <a:t>)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5749E58-6827-E64E-DF9E-5E279811C087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2B9D6D-353F-100A-4D29-80A0CEB5ED32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568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FFC3E49-C88D-BCFE-02D6-D9A23E9A2313}"/>
              </a:ext>
            </a:extLst>
          </p:cNvPr>
          <p:cNvSpPr txBox="1"/>
          <p:nvPr/>
        </p:nvSpPr>
        <p:spPr>
          <a:xfrm>
            <a:off x="181156" y="161024"/>
            <a:ext cx="508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Deployment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EDA4AD-027B-A454-17D6-5D4C5FBCCC92}"/>
              </a:ext>
            </a:extLst>
          </p:cNvPr>
          <p:cNvGrpSpPr/>
          <p:nvPr/>
        </p:nvGrpSpPr>
        <p:grpSpPr>
          <a:xfrm>
            <a:off x="722491" y="743518"/>
            <a:ext cx="2009955" cy="5955855"/>
            <a:chOff x="722491" y="743518"/>
            <a:chExt cx="2009955" cy="595585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C4103F7-28FB-34CD-4D41-4DD027BC16B9}"/>
                </a:ext>
              </a:extLst>
            </p:cNvPr>
            <p:cNvSpPr/>
            <p:nvPr/>
          </p:nvSpPr>
          <p:spPr>
            <a:xfrm>
              <a:off x="722491" y="74351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collected through various sources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E45A0F8-D867-8621-32D0-A6D24F3A8FF7}"/>
                </a:ext>
              </a:extLst>
            </p:cNvPr>
            <p:cNvSpPr/>
            <p:nvPr/>
          </p:nvSpPr>
          <p:spPr>
            <a:xfrm>
              <a:off x="722491" y="152164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Resized images stored; info stored in metadata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908443D-1487-EF0C-090F-6482AADFA352}"/>
                </a:ext>
              </a:extLst>
            </p:cNvPr>
            <p:cNvSpPr/>
            <p:nvPr/>
          </p:nvSpPr>
          <p:spPr>
            <a:xfrm>
              <a:off x="722491" y="2299774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Python collects, interpolates images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290692D-0D9A-89B1-8DC6-8F81EA236DAB}"/>
                </a:ext>
              </a:extLst>
            </p:cNvPr>
            <p:cNvSpPr/>
            <p:nvPr/>
          </p:nvSpPr>
          <p:spPr>
            <a:xfrm>
              <a:off x="722491" y="3077902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Model development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F4EE521-7688-E493-A2AB-77F580B518A3}"/>
                </a:ext>
              </a:extLst>
            </p:cNvPr>
            <p:cNvSpPr/>
            <p:nvPr/>
          </p:nvSpPr>
          <p:spPr>
            <a:xfrm>
              <a:off x="722491" y="4634158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input by user via website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E9AB662-CD1C-C5E7-4EF7-39ACC0F522D4}"/>
                </a:ext>
              </a:extLst>
            </p:cNvPr>
            <p:cNvSpPr/>
            <p:nvPr/>
          </p:nvSpPr>
          <p:spPr>
            <a:xfrm>
              <a:off x="722491" y="3856030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Optimal model stored on Dropbox (</a:t>
              </a:r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pth</a:t>
              </a:r>
              <a:r>
                <a:rPr lang="en-US" sz="1200" dirty="0"/>
                <a:t>)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F4F27F1-080F-4A04-1515-322FF4F94C39}"/>
                </a:ext>
              </a:extLst>
            </p:cNvPr>
            <p:cNvSpPr/>
            <p:nvPr/>
          </p:nvSpPr>
          <p:spPr>
            <a:xfrm>
              <a:off x="722491" y="541228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transferred to model via Railway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E20CFC8-EC03-259A-4FF2-47707077E332}"/>
                </a:ext>
              </a:extLst>
            </p:cNvPr>
            <p:cNvSpPr/>
            <p:nvPr/>
          </p:nvSpPr>
          <p:spPr>
            <a:xfrm>
              <a:off x="722491" y="6190416"/>
              <a:ext cx="2009955" cy="508957"/>
            </a:xfrm>
            <a:prstGeom prst="roundRect">
              <a:avLst/>
            </a:prstGeom>
            <a:solidFill>
              <a:srgbClr val="FDF1C4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Predictions returned to user via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76143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347</TotalTime>
  <Words>959</Words>
  <Application>Microsoft Office PowerPoint</Application>
  <PresentationFormat>Widescreen</PresentationFormat>
  <Paragraphs>188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Century Gothic</vt:lpstr>
      <vt:lpstr>Courier New</vt:lpstr>
      <vt:lpstr>Wingdings</vt:lpstr>
      <vt:lpstr>Wingdings 3</vt:lpstr>
      <vt:lpstr>Wisp</vt:lpstr>
      <vt:lpstr>Predicting Deer Age via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39</cp:revision>
  <dcterms:created xsi:type="dcterms:W3CDTF">2025-09-25T11:19:30Z</dcterms:created>
  <dcterms:modified xsi:type="dcterms:W3CDTF">2025-10-09T11:30:19Z</dcterms:modified>
</cp:coreProperties>
</file>